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85" r:id="rId2"/>
    <p:sldId id="5129" r:id="rId3"/>
    <p:sldId id="5170" r:id="rId4"/>
    <p:sldId id="5227" r:id="rId5"/>
    <p:sldId id="5228" r:id="rId6"/>
    <p:sldId id="5229" r:id="rId7"/>
    <p:sldId id="5230" r:id="rId8"/>
    <p:sldId id="5231" r:id="rId9"/>
    <p:sldId id="5232" r:id="rId10"/>
    <p:sldId id="5221" r:id="rId11"/>
    <p:sldId id="5233" r:id="rId12"/>
    <p:sldId id="5234" r:id="rId13"/>
    <p:sldId id="5171" r:id="rId14"/>
    <p:sldId id="5172" r:id="rId15"/>
    <p:sldId id="5173" r:id="rId16"/>
    <p:sldId id="5175" r:id="rId17"/>
    <p:sldId id="5176" r:id="rId18"/>
    <p:sldId id="5177" r:id="rId19"/>
    <p:sldId id="5178" r:id="rId20"/>
    <p:sldId id="5180" r:id="rId21"/>
    <p:sldId id="5179" r:id="rId22"/>
    <p:sldId id="5235" r:id="rId23"/>
    <p:sldId id="5181" r:id="rId24"/>
    <p:sldId id="5236" r:id="rId25"/>
    <p:sldId id="5237" r:id="rId26"/>
    <p:sldId id="5182" r:id="rId27"/>
    <p:sldId id="5200" r:id="rId28"/>
    <p:sldId id="5238" r:id="rId29"/>
    <p:sldId id="5239" r:id="rId30"/>
    <p:sldId id="5240" r:id="rId31"/>
    <p:sldId id="5241" r:id="rId32"/>
    <p:sldId id="5169" r:id="rId33"/>
    <p:sldId id="5184" r:id="rId34"/>
    <p:sldId id="5201" r:id="rId35"/>
    <p:sldId id="5220" r:id="rId36"/>
    <p:sldId id="5219" r:id="rId37"/>
    <p:sldId id="5242" r:id="rId38"/>
    <p:sldId id="5185" r:id="rId39"/>
    <p:sldId id="5202" r:id="rId40"/>
    <p:sldId id="5243" r:id="rId41"/>
    <p:sldId id="5244" r:id="rId42"/>
    <p:sldId id="5215" r:id="rId43"/>
    <p:sldId id="5245" r:id="rId44"/>
    <p:sldId id="5216" r:id="rId45"/>
    <p:sldId id="5217" r:id="rId46"/>
    <p:sldId id="5218" r:id="rId47"/>
    <p:sldId id="5246" r:id="rId48"/>
    <p:sldId id="5247" r:id="rId49"/>
    <p:sldId id="5187" r:id="rId50"/>
    <p:sldId id="5188" r:id="rId51"/>
    <p:sldId id="5189" r:id="rId52"/>
    <p:sldId id="5190" r:id="rId53"/>
    <p:sldId id="5248" r:id="rId54"/>
    <p:sldId id="5249" r:id="rId55"/>
    <p:sldId id="5199" r:id="rId56"/>
    <p:sldId id="5192" r:id="rId57"/>
    <p:sldId id="5193" r:id="rId58"/>
    <p:sldId id="5194" r:id="rId59"/>
    <p:sldId id="5195" r:id="rId60"/>
    <p:sldId id="5252" r:id="rId61"/>
    <p:sldId id="5250" r:id="rId62"/>
    <p:sldId id="5196" r:id="rId63"/>
    <p:sldId id="5197" r:id="rId64"/>
    <p:sldId id="5226" r:id="rId65"/>
    <p:sldId id="5224" r:id="rId66"/>
    <p:sldId id="5225" r:id="rId67"/>
    <p:sldId id="5223" r:id="rId68"/>
    <p:sldId id="5255" r:id="rId69"/>
    <p:sldId id="5256" r:id="rId70"/>
    <p:sldId id="5253" r:id="rId7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D4BD"/>
    <a:srgbClr val="8DD7C2"/>
    <a:srgbClr val="D1EFE6"/>
    <a:srgbClr val="B8E6D9"/>
    <a:srgbClr val="41BD9A"/>
    <a:srgbClr val="A5CEE2"/>
    <a:srgbClr val="FB7329"/>
    <a:srgbClr val="2D8C64"/>
    <a:srgbClr val="0F25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00" autoAdjust="0"/>
    <p:restoredTop sz="94860" autoAdjust="0"/>
  </p:normalViewPr>
  <p:slideViewPr>
    <p:cSldViewPr>
      <p:cViewPr>
        <p:scale>
          <a:sx n="50" d="100"/>
          <a:sy n="50" d="100"/>
        </p:scale>
        <p:origin x="1530" y="378"/>
      </p:cViewPr>
      <p:guideLst>
        <p:guide orient="horz" pos="2160"/>
        <p:guide pos="2880"/>
      </p:guideLst>
    </p:cSldViewPr>
  </p:slideViewPr>
  <p:outlineViewPr>
    <p:cViewPr>
      <p:scale>
        <a:sx n="33" d="100"/>
        <a:sy n="33" d="100"/>
      </p:scale>
      <p:origin x="0" y="14386"/>
    </p:cViewPr>
  </p:outlineViewPr>
  <p:notesTextViewPr>
    <p:cViewPr>
      <p:scale>
        <a:sx n="100" d="100"/>
        <a:sy n="100" d="100"/>
      </p:scale>
      <p:origin x="0" y="0"/>
    </p:cViewPr>
  </p:notesTextViewPr>
  <p:sorterViewPr>
    <p:cViewPr>
      <p:scale>
        <a:sx n="75" d="100"/>
        <a:sy n="75" d="100"/>
      </p:scale>
      <p:origin x="0" y="-6678"/>
    </p:cViewPr>
  </p:sorterViewPr>
  <p:notesViewPr>
    <p:cSldViewPr>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9B9AE3-00A1-CC11-3A7D-8F8E2C78B6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0F632D-CD8C-1CE9-DFFE-89064AED34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ACC81E-091E-459E-A737-982879305324}" type="datetimeFigureOut">
              <a:rPr lang="en-US" smtClean="0"/>
              <a:t>3/7/2023</a:t>
            </a:fld>
            <a:endParaRPr lang="en-US"/>
          </a:p>
        </p:txBody>
      </p:sp>
      <p:sp>
        <p:nvSpPr>
          <p:cNvPr id="4" name="Footer Placeholder 3">
            <a:extLst>
              <a:ext uri="{FF2B5EF4-FFF2-40B4-BE49-F238E27FC236}">
                <a16:creationId xmlns:a16="http://schemas.microsoft.com/office/drawing/2014/main" id="{D6ACE571-F63A-A2D4-767D-93FF0B3DC2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F955C5-301A-8DDF-7A99-435C0E068F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8996F-4A38-4C18-B01B-A922FCA8E17F}" type="slidenum">
              <a:rPr lang="en-US" smtClean="0"/>
              <a:t>‹#›</a:t>
            </a:fld>
            <a:endParaRPr lang="en-US"/>
          </a:p>
        </p:txBody>
      </p:sp>
    </p:spTree>
    <p:extLst>
      <p:ext uri="{BB962C8B-B14F-4D97-AF65-F5344CB8AC3E}">
        <p14:creationId xmlns:p14="http://schemas.microsoft.com/office/powerpoint/2010/main" val="3730273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E7C34B-01E0-4248-8D7E-638FA3F4F032}" type="datetimeFigureOut">
              <a:rPr lang="en-US" smtClean="0"/>
              <a:pPr/>
              <a:t>3/7/2023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50983-9FAA-45A9-BC62-E41505E1EF8E}" type="slidenum">
              <a:rPr lang="en-US" smtClean="0"/>
              <a:pPr/>
              <a:t>‹#›</a:t>
            </a:fld>
            <a:endParaRPr lang="en-US"/>
          </a:p>
        </p:txBody>
      </p:sp>
    </p:spTree>
    <p:extLst>
      <p:ext uri="{BB962C8B-B14F-4D97-AF65-F5344CB8AC3E}">
        <p14:creationId xmlns:p14="http://schemas.microsoft.com/office/powerpoint/2010/main" val="102802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50983-9FAA-45A9-BC62-E41505E1EF8E}" type="slidenum">
              <a:rPr lang="en-US" smtClean="0"/>
              <a:pPr/>
              <a:t>51</a:t>
            </a:fld>
            <a:endParaRPr lang="en-US"/>
          </a:p>
        </p:txBody>
      </p:sp>
    </p:spTree>
    <p:extLst>
      <p:ext uri="{BB962C8B-B14F-4D97-AF65-F5344CB8AC3E}">
        <p14:creationId xmlns:p14="http://schemas.microsoft.com/office/powerpoint/2010/main" val="384448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7/3/2023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7/3/2023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8.png"/><Relationship Id="rId7"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jp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8.png"/><Relationship Id="rId7"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37.jpeg"/><Relationship Id="rId4" Type="http://schemas.openxmlformats.org/officeDocument/2006/relationships/image" Target="../media/image4.jpg"/><Relationship Id="rId9"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8.png"/><Relationship Id="rId7" Type="http://schemas.openxmlformats.org/officeDocument/2006/relationships/image" Target="../media/image39.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2.jpeg"/><Relationship Id="rId4" Type="http://schemas.openxmlformats.org/officeDocument/2006/relationships/image" Target="../media/image4.jpg"/><Relationship Id="rId9" Type="http://schemas.openxmlformats.org/officeDocument/2006/relationships/image" Target="../media/image41.jpg"/></Relationships>
</file>

<file path=ppt/slides/_rels/slide3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8.png"/><Relationship Id="rId7" Type="http://schemas.openxmlformats.org/officeDocument/2006/relationships/image" Target="../media/image43.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45.jf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8.png"/><Relationship Id="rId7" Type="http://schemas.openxmlformats.org/officeDocument/2006/relationships/image" Target="../media/image47.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49.jpg"/></Relationships>
</file>

<file path=ppt/slides/_rels/slide4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8.png"/><Relationship Id="rId7" Type="http://schemas.openxmlformats.org/officeDocument/2006/relationships/image" Target="../media/image50.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8.png"/><Relationship Id="rId7" Type="http://schemas.openxmlformats.org/officeDocument/2006/relationships/image" Target="../media/image52.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57.png"/><Relationship Id="rId4" Type="http://schemas.openxmlformats.org/officeDocument/2006/relationships/image" Target="../media/image4.jpg"/><Relationship Id="rId9"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8.png"/><Relationship Id="rId7" Type="http://schemas.openxmlformats.org/officeDocument/2006/relationships/image" Target="../media/image6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66.jpeg"/><Relationship Id="rId4" Type="http://schemas.openxmlformats.org/officeDocument/2006/relationships/image" Target="../media/image4.jpg"/><Relationship Id="rId9" Type="http://schemas.openxmlformats.org/officeDocument/2006/relationships/image" Target="../media/image65.jpeg"/></Relationships>
</file>

<file path=ppt/slides/_rels/slide5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8.png"/><Relationship Id="rId7"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69.jpeg"/></Relationships>
</file>

<file path=ppt/slides/_rels/slide5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7.png"/><Relationship Id="rId7" Type="http://schemas.openxmlformats.org/officeDocument/2006/relationships/image" Target="../media/image70.jfi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3.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4.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sv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png"/><Relationship Id="rId7" Type="http://schemas.openxmlformats.org/officeDocument/2006/relationships/image" Target="../media/image75.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78.jpg"/><Relationship Id="rId4" Type="http://schemas.openxmlformats.org/officeDocument/2006/relationships/image" Target="../media/image4.jpg"/><Relationship Id="rId9"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9.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6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png"/><Relationship Id="rId7" Type="http://schemas.openxmlformats.org/officeDocument/2006/relationships/image" Target="../media/image84.jpeg"/><Relationship Id="rId12" Type="http://schemas.openxmlformats.org/officeDocument/2006/relationships/hyperlink" Target="https://www.instagram.com/sustainablemobility.cy/"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hyperlink" Target="https://www.facebook.com/sustainablemobility.cy" TargetMode="External"/><Relationship Id="rId5" Type="http://schemas.openxmlformats.org/officeDocument/2006/relationships/image" Target="../media/image5.png"/><Relationship Id="rId10" Type="http://schemas.openxmlformats.org/officeDocument/2006/relationships/hyperlink" Target="https://sustainablemobility.cy/" TargetMode="External"/><Relationship Id="rId4" Type="http://schemas.openxmlformats.org/officeDocument/2006/relationships/image" Target="../media/image4.jpg"/><Relationship Id="rId9" Type="http://schemas.openxmlformats.org/officeDocument/2006/relationships/image" Target="../media/image86.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logo&#10;&#10;Description automatically generated">
            <a:extLst>
              <a:ext uri="{FF2B5EF4-FFF2-40B4-BE49-F238E27FC236}">
                <a16:creationId xmlns:a16="http://schemas.microsoft.com/office/drawing/2014/main" id="{68B33AD2-8D13-43DA-8116-D753A8CAA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9"/>
            <a:ext cx="9144000" cy="6461615"/>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6E38F44A-67AD-4865-A980-009978475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544"/>
            <a:ext cx="9144000" cy="646161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322EA726-AD62-4689-AB20-292EE467B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191"/>
            <a:ext cx="9144000" cy="6461615"/>
          </a:xfrm>
          <a:prstGeom prst="rect">
            <a:avLst/>
          </a:prstGeom>
        </p:spPr>
      </p:pic>
      <p:sp>
        <p:nvSpPr>
          <p:cNvPr id="6" name="TextBox 5">
            <a:extLst>
              <a:ext uri="{FF2B5EF4-FFF2-40B4-BE49-F238E27FC236}">
                <a16:creationId xmlns:a16="http://schemas.microsoft.com/office/drawing/2014/main" id="{48D6AAB2-BFCC-F602-99C6-2B0882608007}"/>
              </a:ext>
            </a:extLst>
          </p:cNvPr>
          <p:cNvSpPr txBox="1"/>
          <p:nvPr/>
        </p:nvSpPr>
        <p:spPr>
          <a:xfrm>
            <a:off x="3851920" y="2481344"/>
            <a:ext cx="5364088" cy="13644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ΣΒΑΚ ΑΜΜΟΧΩΣΤΟΥ</a:t>
            </a:r>
            <a:endParaRPr kumimoji="0" lang="it-IT"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it-IT" b="1" dirty="0">
                <a:solidFill>
                  <a:prstClr val="white"/>
                </a:solidFill>
                <a:latin typeface="Arial" panose="020B0604020202020204" pitchFamily="34" charset="0"/>
                <a:cs typeface="Arial" panose="020B0604020202020204" pitchFamily="34" charset="0"/>
              </a:rPr>
              <a:t>3</a:t>
            </a:r>
            <a:r>
              <a:rPr kumimoji="0" lang="el-G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η</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l-G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Δημόσια Διαβούλευση</a:t>
            </a:r>
          </a:p>
          <a:p>
            <a:pPr marL="0" marR="0" lvl="0" indent="0" algn="ctr" defTabSz="914400" rtl="0" eaLnBrk="1" fontAlgn="auto" latinLnBrk="0" hangingPunct="1">
              <a:lnSpc>
                <a:spcPct val="150000"/>
              </a:lnSpc>
              <a:spcBef>
                <a:spcPts val="0"/>
              </a:spcBef>
              <a:spcAft>
                <a:spcPts val="0"/>
              </a:spcAft>
              <a:buClrTx/>
              <a:buSzTx/>
              <a:buFontTx/>
              <a:buNone/>
              <a:tabLst/>
              <a:defRPr/>
            </a:pPr>
            <a:r>
              <a:rPr lang="it-IT" i="1" dirty="0">
                <a:solidFill>
                  <a:prstClr val="white"/>
                </a:solidFill>
                <a:latin typeface="Arial" panose="020B0604020202020204" pitchFamily="34" charset="0"/>
                <a:cs typeface="Arial" panose="020B0604020202020204" pitchFamily="34" charset="0"/>
              </a:rPr>
              <a:t>8</a:t>
            </a:r>
            <a:r>
              <a:rPr kumimoji="0" lang="it-IT"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l-GR"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Μαρτίου</a:t>
            </a:r>
            <a:r>
              <a:rPr kumimoji="0" lang="it-IT"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a:t>
            </a:r>
            <a:r>
              <a:rPr kumimoji="0" lang="el-GR"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it-IT"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F467BD0-2A33-93B2-B611-F86D2AC6A4EF}"/>
              </a:ext>
            </a:extLst>
          </p:cNvPr>
          <p:cNvPicPr>
            <a:picLocks noChangeAspect="1"/>
          </p:cNvPicPr>
          <p:nvPr/>
        </p:nvPicPr>
        <p:blipFill rotWithShape="1">
          <a:blip r:embed="rId5">
            <a:extLst>
              <a:ext uri="{28A0092B-C50C-407E-A947-70E740481C1C}">
                <a14:useLocalDpi xmlns:a14="http://schemas.microsoft.com/office/drawing/2010/main" val="0"/>
              </a:ext>
            </a:extLst>
          </a:blip>
          <a:srcRect t="36757" b="36561"/>
          <a:stretch/>
        </p:blipFill>
        <p:spPr>
          <a:xfrm>
            <a:off x="6516216" y="6307937"/>
            <a:ext cx="1105748" cy="295037"/>
          </a:xfrm>
          <a:prstGeom prst="rect">
            <a:avLst/>
          </a:prstGeom>
        </p:spPr>
      </p:pic>
      <p:sp>
        <p:nvSpPr>
          <p:cNvPr id="3" name="Rectangle 2">
            <a:extLst>
              <a:ext uri="{FF2B5EF4-FFF2-40B4-BE49-F238E27FC236}">
                <a16:creationId xmlns:a16="http://schemas.microsoft.com/office/drawing/2014/main" id="{EF263611-F40F-19A3-7B87-D40B74CE8F73}"/>
              </a:ext>
            </a:extLst>
          </p:cNvPr>
          <p:cNvSpPr/>
          <p:nvPr/>
        </p:nvSpPr>
        <p:spPr>
          <a:xfrm>
            <a:off x="7640129" y="6307937"/>
            <a:ext cx="1036327" cy="4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lemento grafico 9">
            <a:extLst>
              <a:ext uri="{FF2B5EF4-FFF2-40B4-BE49-F238E27FC236}">
                <a16:creationId xmlns:a16="http://schemas.microsoft.com/office/drawing/2014/main" id="{20EF73BB-5617-611E-6BDE-DBC17BF588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0128" y="6362959"/>
            <a:ext cx="1190079" cy="1849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2/12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10" name="Table 7">
            <a:extLst>
              <a:ext uri="{FF2B5EF4-FFF2-40B4-BE49-F238E27FC236}">
                <a16:creationId xmlns:a16="http://schemas.microsoft.com/office/drawing/2014/main" id="{78FFA73D-396E-82FD-C8DC-8B7BA9572247}"/>
              </a:ext>
            </a:extLst>
          </p:cNvPr>
          <p:cNvGraphicFramePr>
            <a:graphicFrameLocks noGrp="1"/>
          </p:cNvGraphicFramePr>
          <p:nvPr>
            <p:extLst>
              <p:ext uri="{D42A27DB-BD31-4B8C-83A1-F6EECF244321}">
                <p14:modId xmlns:p14="http://schemas.microsoft.com/office/powerpoint/2010/main" val="496062983"/>
              </p:ext>
            </p:extLst>
          </p:nvPr>
        </p:nvGraphicFramePr>
        <p:xfrm>
          <a:off x="251521" y="1496304"/>
          <a:ext cx="8640000" cy="434104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algn="ctr"/>
                      <a:r>
                        <a:rPr lang="en-US" sz="1200" dirty="0" err="1">
                          <a:latin typeface="Arial" panose="020B0604020202020204" pitchFamily="34" charset="0"/>
                          <a:cs typeface="Arial" panose="020B0604020202020204" pitchFamily="34" charset="0"/>
                        </a:rPr>
                        <a:t>Sce</a:t>
                      </a:r>
                      <a:r>
                        <a:rPr lang="en-US" sz="1200" dirty="0">
                          <a:latin typeface="Arial" panose="020B0604020202020204" pitchFamily="34" charset="0"/>
                          <a:cs typeface="Arial" panose="020B0604020202020204" pitchFamily="34" charset="0"/>
                        </a:rPr>
                        <a:t> 1</a:t>
                      </a:r>
                    </a:p>
                  </a:txBody>
                  <a:tcPr anchor="ctr"/>
                </a:tc>
                <a:extLst>
                  <a:ext uri="{0D108BD9-81ED-4DB2-BD59-A6C34878D82A}">
                    <a16:rowId xmlns:a16="http://schemas.microsoft.com/office/drawing/2014/main" val="2661296743"/>
                  </a:ext>
                </a:extLst>
              </a:tr>
              <a:tr h="5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Υποδομές Ποδηλασίας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Α.01 Πρόγραμμα επέκτασης δικτύου ποδηλάτων</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A.02 Βελτιωμένη ορατότητα σε διασταυρώσεις δρόμων και διαβάσεις ποδηλάτων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latin typeface="Arial" panose="020B0604020202020204" pitchFamily="34" charset="0"/>
                          <a:cs typeface="Arial" panose="020B0604020202020204" pitchFamily="34" charset="0"/>
                        </a:rPr>
                        <a:t>A.03 </a:t>
                      </a:r>
                      <a:r>
                        <a:rPr lang="el-GR" sz="1200" b="0" i="0" u="none" strike="noStrike" dirty="0">
                          <a:solidFill>
                            <a:srgbClr val="000000"/>
                          </a:solidFill>
                          <a:effectLst/>
                          <a:latin typeface="Arial" panose="020B0604020202020204" pitchFamily="34" charset="0"/>
                          <a:cs typeface="Arial" panose="020B0604020202020204" pitchFamily="34" charset="0"/>
                        </a:rPr>
                        <a:t>Προηγμένα συστήματα φώτων τροχαίας και διαχωρισμένων</a:t>
                      </a:r>
                      <a:r>
                        <a:rPr lang="en-GB" sz="1200" b="0" i="0" u="none" strike="noStrike" dirty="0">
                          <a:solidFill>
                            <a:srgbClr val="000000"/>
                          </a:solidFill>
                          <a:effectLst/>
                          <a:latin typeface="Arial" panose="020B0604020202020204" pitchFamily="34" charset="0"/>
                          <a:cs typeface="Arial" panose="020B0604020202020204" pitchFamily="34" charset="0"/>
                        </a:rPr>
                        <a:t> </a:t>
                      </a:r>
                      <a:r>
                        <a:rPr lang="el-GR" sz="1200" b="0" i="0" u="none" strike="noStrike" dirty="0">
                          <a:solidFill>
                            <a:srgbClr val="000000"/>
                          </a:solidFill>
                          <a:effectLst/>
                          <a:latin typeface="Arial" panose="020B0604020202020204" pitchFamily="34" charset="0"/>
                          <a:cs typeface="Arial" panose="020B0604020202020204" pitchFamily="34" charset="0"/>
                        </a:rPr>
                        <a:t>λωρίδων στροφής ποδηλάτων σε κόμβους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62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rowSpan="2">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Το ποδηλατικό δίκτυο Αγίας Νάπας και Πρωταρά είναι πιο κοντά στο κέντρο της πόλης παρά στο Παραλίμνι. Προτεινόμενοι συνδέσμοι που διεισδύουν στο κέντρο της πόλης, σε συνδυασμό με άλλες τυπολογίες παρεμβάσεων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gridSpan="2">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Οι υποδομές διάβασης κατά μήκος της ΄Λεωφ. Νησί στην Αγία Νάπα έχουν κάποια προβλήματα ορατότητας, ειδικά όταν φτάνουμε σε διασταύρωση «T», όπου ο ποδηλατόδρομος καταλήγει απότομα απευθείας στο δρόμο, χωρίς καμία μορφή προστασίας. Στη συγκεκριμένη περίπτωση, μια βελτίωση της οπτικής γωνίας, σε συνδυασμό με την εισαγωγή προηγμένων φώτων τροχαίας (όταν κρίνεται ως απαραίτητο) θα μπορούσε να φέρει τεράστια βελτίωση στην υποδομή.</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2207190736"/>
                  </a:ext>
                </a:extLst>
              </a:tr>
              <a:tr h="162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gridSpan="2">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Λεωφόρος Πρωταρά - Κάβο Γκρέκο, ο κεντρικός δρόμος του Πρωταρά παρουσιάζει πολλά ζητήματα κατά την ανάλυση του ποδηλατικού του δικτύου. Στους περισσότερους κόμβους «Τ» αυτού του δρόμου, η ποδηλατική λωρίδα τελειώνει απότομα, χωρίς άμεση συνέχιση της διέλευσης ή προτεραιότητα σήματος, και στις περισσότερες περιπτώσεις με εμπόδια, τα οποία χρησιμοποιούνται για την αποτροπή οποιασδήποτε μη εξουσιοδοτημένης διέλευσης.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408681955"/>
                  </a:ext>
                </a:extLst>
              </a:tr>
            </a:tbl>
          </a:graphicData>
        </a:graphic>
      </p:graphicFrame>
    </p:spTree>
    <p:extLst>
      <p:ext uri="{BB962C8B-B14F-4D97-AF65-F5344CB8AC3E}">
        <p14:creationId xmlns:p14="http://schemas.microsoft.com/office/powerpoint/2010/main" val="801647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3/12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10" name="Table 7">
            <a:extLst>
              <a:ext uri="{FF2B5EF4-FFF2-40B4-BE49-F238E27FC236}">
                <a16:creationId xmlns:a16="http://schemas.microsoft.com/office/drawing/2014/main" id="{78FFA73D-396E-82FD-C8DC-8B7BA9572247}"/>
              </a:ext>
            </a:extLst>
          </p:cNvPr>
          <p:cNvGraphicFramePr>
            <a:graphicFrameLocks noGrp="1"/>
          </p:cNvGraphicFramePr>
          <p:nvPr>
            <p:extLst>
              <p:ext uri="{D42A27DB-BD31-4B8C-83A1-F6EECF244321}">
                <p14:modId xmlns:p14="http://schemas.microsoft.com/office/powerpoint/2010/main" val="2387883596"/>
              </p:ext>
            </p:extLst>
          </p:nvPr>
        </p:nvGraphicFramePr>
        <p:xfrm>
          <a:off x="251521" y="1496304"/>
          <a:ext cx="8640000" cy="469761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algn="ctr"/>
                      <a:r>
                        <a:rPr lang="en-US" sz="1200" dirty="0" err="1">
                          <a:latin typeface="Arial" panose="020B0604020202020204" pitchFamily="34" charset="0"/>
                          <a:cs typeface="Arial" panose="020B0604020202020204" pitchFamily="34" charset="0"/>
                        </a:rPr>
                        <a:t>Sce</a:t>
                      </a:r>
                      <a:r>
                        <a:rPr lang="en-US" sz="1200" dirty="0">
                          <a:latin typeface="Arial" panose="020B0604020202020204" pitchFamily="34" charset="0"/>
                          <a:cs typeface="Arial" panose="020B0604020202020204" pitchFamily="34" charset="0"/>
                        </a:rPr>
                        <a:t> 1</a:t>
                      </a:r>
                    </a:p>
                  </a:txBody>
                  <a:tcPr anchor="ctr"/>
                </a:tc>
                <a:extLst>
                  <a:ext uri="{0D108BD9-81ED-4DB2-BD59-A6C34878D82A}">
                    <a16:rowId xmlns:a16="http://schemas.microsoft.com/office/drawing/2014/main" val="2661296743"/>
                  </a:ext>
                </a:extLst>
              </a:tr>
              <a:tr h="5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Υποδομές Ποδηλασίας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A.04 Χώρος στάθμευσης και αποθήκευση ποδηλάτων σε καίριες τοποθεσίες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A.05 Ενίσχυση φωτισμού για τις  υποδομές ποδηλασίας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A.06 </a:t>
                      </a:r>
                      <a:r>
                        <a:rPr lang="el-GR" sz="1200" b="0" i="0" u="none" strike="noStrike" dirty="0">
                          <a:solidFill>
                            <a:srgbClr val="000000"/>
                          </a:solidFill>
                          <a:effectLst/>
                          <a:latin typeface="Arial" panose="020B0604020202020204" pitchFamily="34" charset="0"/>
                          <a:cs typeface="Arial" panose="020B0604020202020204" pitchFamily="34" charset="0"/>
                        </a:rPr>
                        <a:t>Βελτίωση της αναγνωσιμότητας των διαθέσιμων υποδομών ποδηλασίας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Το μέτρο αυτό στοχεύει στη δημιουργία μιας σειράς ασφαλών και βολικών χώρων στάθμευσης ποδηλάτων. Αυτό θα επιτρέψει και θα ενθαρρύνει τη χρήση προσωπικών ποδηλάτων, ειδικά εάν τέτοιες περιοχές βρίσκονται δίπλα σε σημαντικά σημεία ενδιαφέροντος και προορισμούς.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Αυτό το μέτρο σημαίνει βελτίωση της ποιότητας της ποδηλατικής υποδομής, παρέχοντας μια ασφαλέστερη εμπειρία για τους ποδηλάτες και άρση ενός πιθανού «ψυχικού φραγμού» στη χρήση των ποδηλάτων ως προτιμώμενου μέσου μεταφοράς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Το μέτρο αυτό αποσκοπεί στην υιοθέτηση ενός συνεκτικού συστήματος σήμανσης και αναγνωσιμότητας δρόμολογίου.</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207190736"/>
                  </a:ext>
                </a:extLst>
              </a:tr>
              <a:tr h="212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r>
                        <a:rPr lang="en-US" sz="1200" b="1" u="none" strike="noStrike" kern="1200" dirty="0">
                          <a:solidFill>
                            <a:srgbClr val="000000"/>
                          </a:solidFill>
                          <a:effectLst/>
                          <a:latin typeface="Arial" panose="020B0604020202020204" pitchFamily="34" charset="0"/>
                          <a:cs typeface="Arial" panose="020B0604020202020204" pitchFamily="34" charset="0"/>
                        </a:rPr>
                        <a:t>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Οι κύριοι χώροι στάθμευσης και αποθήκευσης ποδηλάτων στο Παραλίμνι μπορούν να εντοπιστούν στις περιοχές στο κέντρο της πόλης, τον κεντρικό σταθμό λεωφορείων, την 1η Απριλίου και το στάδιο. Είναι σημαντικό να συνδεθούν όχι μόνο οι κύριες τουριστικές περιοχές, αλλά και οι περιοχές διασκέδασης και αγορών, προκειμένου να προκληθεί η αλλαγή των μέσων κινητικότητας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Ο φωτισμός μπορεί να βελτιωθεί παράλληλα με τα εκτός πόλης τμήματα του παράκτιου πεζόδρομου και του ποδηλατόδρομου που συνδέει τον Πρωταρά με την ακτή μέχρι την ουδέτερη ζώνη.</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Η σημασία της ύπαρξης μιας συνεκτικής, σαφής και ορατής σήμανσης συχνά υποτιμάται. Η κατηγοριοποίηση των ποδηλατοδρόμων, ορίζοντας σαφώς ποιοι είναι οι κύριοι «κορμοί» και η εφαρμογή ενός συστήματος αρίθμησης και εύκολης ανάγνωσιμότητας του δικτύου που θα είναι φιλική προς τους χρήστες.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8681955"/>
                  </a:ext>
                </a:extLst>
              </a:tr>
            </a:tbl>
          </a:graphicData>
        </a:graphic>
      </p:graphicFrame>
    </p:spTree>
    <p:extLst>
      <p:ext uri="{BB962C8B-B14F-4D97-AF65-F5344CB8AC3E}">
        <p14:creationId xmlns:p14="http://schemas.microsoft.com/office/powerpoint/2010/main" val="1584755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4/12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10" name="Table 7">
            <a:extLst>
              <a:ext uri="{FF2B5EF4-FFF2-40B4-BE49-F238E27FC236}">
                <a16:creationId xmlns:a16="http://schemas.microsoft.com/office/drawing/2014/main" id="{78FFA73D-396E-82FD-C8DC-8B7BA9572247}"/>
              </a:ext>
            </a:extLst>
          </p:cNvPr>
          <p:cNvGraphicFramePr>
            <a:graphicFrameLocks noGrp="1"/>
          </p:cNvGraphicFramePr>
          <p:nvPr>
            <p:extLst>
              <p:ext uri="{D42A27DB-BD31-4B8C-83A1-F6EECF244321}">
                <p14:modId xmlns:p14="http://schemas.microsoft.com/office/powerpoint/2010/main" val="2496498756"/>
              </p:ext>
            </p:extLst>
          </p:nvPr>
        </p:nvGraphicFramePr>
        <p:xfrm>
          <a:off x="251521" y="1496304"/>
          <a:ext cx="8640000" cy="466216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algn="ctr"/>
                      <a:r>
                        <a:rPr lang="en-US" sz="1200" dirty="0" err="1">
                          <a:latin typeface="Arial" panose="020B0604020202020204" pitchFamily="34" charset="0"/>
                          <a:cs typeface="Arial" panose="020B0604020202020204" pitchFamily="34" charset="0"/>
                        </a:rPr>
                        <a:t>Sce</a:t>
                      </a:r>
                      <a:r>
                        <a:rPr lang="en-US" sz="1200" dirty="0">
                          <a:latin typeface="Arial" panose="020B0604020202020204" pitchFamily="34" charset="0"/>
                          <a:cs typeface="Arial" panose="020B0604020202020204" pitchFamily="34" charset="0"/>
                        </a:rPr>
                        <a:t> 1</a:t>
                      </a:r>
                    </a:p>
                  </a:txBody>
                  <a:tcPr anchor="ctr"/>
                </a:tc>
                <a:extLst>
                  <a:ext uri="{0D108BD9-81ED-4DB2-BD59-A6C34878D82A}">
                    <a16:rowId xmlns:a16="http://schemas.microsoft.com/office/drawing/2014/main" val="2661296743"/>
                  </a:ext>
                </a:extLst>
              </a:tr>
              <a:tr h="5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Υποδομές Ποδηλασίας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A.04 Χώρος στάθμευσης και αποθήκευση ποδηλάτων σε καίριες τοποθεσίες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A.05 Ενίσχυση φωτισμού για τις  υποδομές ποδηλασίας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A.06 </a:t>
                      </a:r>
                      <a:r>
                        <a:rPr lang="el-GR" sz="1200" b="0" i="0" u="none" strike="noStrike" dirty="0">
                          <a:solidFill>
                            <a:srgbClr val="000000"/>
                          </a:solidFill>
                          <a:effectLst/>
                          <a:latin typeface="Arial" panose="020B0604020202020204" pitchFamily="34" charset="0"/>
                          <a:cs typeface="Arial" panose="020B0604020202020204" pitchFamily="34" charset="0"/>
                        </a:rPr>
                        <a:t>Βελτίωση της αναγνωσιμότητας των διαθέσιμων υποδομών ποδηλασίας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728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Το μέτρο αυτό στοχεύει στη δημιουργία μιας σειράς ασφαλών και βολικών χώρων στάθμευσης ποδηλάτων. Αυτό θα επιτρέψει και θα ενθαρρύνει τη χρήση προσωπικών ποδηλάτων, ειδικά εάν τέτοιες περιοχές βρίσκονται δίπλα σε σημαντικά σημεία ενδιαφέροντος και προορισμούς.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Αυτό το μέτρο σημαίνει βελτίωση της ποιότητας της ποδηλατικής υποδομής, παρέχοντας μια ασφαλέστερη εμπειρία για τους ποδηλάτες και άρση ενός πιθανού «ψυχικού φραγμού» στη χρήση των ποδηλάτων ως προτιμώμενου μέσου μεταφοράς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Το μέτρο αυτό αποσκοπεί στην υιοθέτηση ενός συνεκτικού συστήματος σήμανσης και αναγνωσιμότητας δρόμολογίου.</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207190736"/>
                  </a:ext>
                </a:extLst>
              </a:tr>
              <a:tr h="1008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rowSpan="2">
                  <a:txBody>
                    <a:bodyPr/>
                    <a:lstStyle/>
                    <a:p>
                      <a:pPr algn="ctr" fontAlgn="ctr"/>
                      <a:r>
                        <a:rPr lang="el-GR" sz="1200" b="0" i="0" u="none" strike="noStrike" dirty="0">
                          <a:solidFill>
                            <a:srgbClr val="000000"/>
                          </a:solidFill>
                          <a:effectLst/>
                          <a:latin typeface="Arial" panose="020B0604020202020204" pitchFamily="34" charset="0"/>
                        </a:rPr>
                        <a:t>Τόσο στην Αγία Νάπα όσο και στον Πρωταρά, οι πιθανές τοποθεσίες μπορούν να εντοπιστούν στις κύριες στάσεις λεωφορείων, στις κύριες εμπορικές και ψυχαγωγικές ζώνες και φυσικά στις κύριες παραλίες, αξιοποιώντας τον παραλιακό ποδηλατόδρομο.</a:t>
                      </a:r>
                      <a:endParaRPr lang="en-GB" sz="1200" b="0" i="0" u="none" strike="noStrike" dirty="0">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l-GR" sz="1200" b="0" i="0" u="none" strike="noStrike" dirty="0">
                          <a:solidFill>
                            <a:srgbClr val="000000"/>
                          </a:solidFill>
                          <a:effectLst/>
                          <a:latin typeface="Arial" panose="020B0604020202020204" pitchFamily="34" charset="0"/>
                        </a:rPr>
                        <a:t>Ο φωτισμός μπορεί να βελτιωθεί παράλληλα με τα εκτός πόλης τμήματα του παράκτιου πεζόδρομου και του ποδηλατόδρομου που συνδέει τον Πρωταρά με την ακτή μέχρι την ουδέτερη ζώνη</a:t>
                      </a:r>
                      <a:endParaRPr lang="en-GB" sz="1200" b="0" i="0" u="none" strike="noStrike" dirty="0">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l-GR" sz="1200" b="0" i="0" u="none" strike="noStrike" dirty="0">
                          <a:solidFill>
                            <a:srgbClr val="000000"/>
                          </a:solidFill>
                          <a:effectLst/>
                          <a:latin typeface="Arial" panose="020B0604020202020204" pitchFamily="34" charset="0"/>
                        </a:rPr>
                        <a:t>Η σημασία της ύπαρξης μιας συνεκτικής, σαφής και ορατής σήμανσης συχνά υποτιμάται. Η κατηγοριοποίηση των ποδηλατοδρόμων, ορίζοντας σαφώς ποιοι είναι οι κύριοι «κορμοί» και η εφαρμογή ενός συστήματος αρίθμησης και εύκολης ανάγνωσιμότητας του δικτύου που θα είναι φιλική προς τους χρήστες.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8681955"/>
                  </a:ext>
                </a:extLst>
              </a:tr>
              <a:tr h="1008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98620870"/>
                  </a:ext>
                </a:extLst>
              </a:tr>
            </a:tbl>
          </a:graphicData>
        </a:graphic>
      </p:graphicFrame>
    </p:spTree>
    <p:extLst>
      <p:ext uri="{BB962C8B-B14F-4D97-AF65-F5344CB8AC3E}">
        <p14:creationId xmlns:p14="http://schemas.microsoft.com/office/powerpoint/2010/main" val="274378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5/12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539552" y="1445282"/>
            <a:ext cx="841394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A.02 Βελτιωμένη ορατότητα σε διασταυρώσεις δρόμων και διαβάσεις ποδηλάτων</a:t>
            </a:r>
          </a:p>
        </p:txBody>
      </p:sp>
      <p:pic>
        <p:nvPicPr>
          <p:cNvPr id="11" name="Picture 10">
            <a:extLst>
              <a:ext uri="{FF2B5EF4-FFF2-40B4-BE49-F238E27FC236}">
                <a16:creationId xmlns:a16="http://schemas.microsoft.com/office/drawing/2014/main" id="{AA3B9951-23BA-BE98-AA37-E06DFBB5F7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12" r="22950"/>
          <a:stretch/>
        </p:blipFill>
        <p:spPr>
          <a:xfrm>
            <a:off x="4644326" y="4022134"/>
            <a:ext cx="2880002" cy="2158827"/>
          </a:xfrm>
          <a:prstGeom prst="rect">
            <a:avLst/>
          </a:prstGeom>
        </p:spPr>
      </p:pic>
      <p:pic>
        <p:nvPicPr>
          <p:cNvPr id="13" name="Picture 12">
            <a:extLst>
              <a:ext uri="{FF2B5EF4-FFF2-40B4-BE49-F238E27FC236}">
                <a16:creationId xmlns:a16="http://schemas.microsoft.com/office/drawing/2014/main" id="{195C251A-C693-1307-17D3-530FB4D3B9BB}"/>
              </a:ext>
            </a:extLst>
          </p:cNvPr>
          <p:cNvPicPr>
            <a:picLocks noChangeAspect="1"/>
          </p:cNvPicPr>
          <p:nvPr/>
        </p:nvPicPr>
        <p:blipFill rotWithShape="1">
          <a:blip r:embed="rId8">
            <a:extLst>
              <a:ext uri="{28A0092B-C50C-407E-A947-70E740481C1C}">
                <a14:useLocalDpi xmlns:a14="http://schemas.microsoft.com/office/drawing/2010/main" val="0"/>
              </a:ext>
            </a:extLst>
          </a:blip>
          <a:srcRect l="8900" r="2212"/>
          <a:stretch/>
        </p:blipFill>
        <p:spPr>
          <a:xfrm>
            <a:off x="4644328" y="1813529"/>
            <a:ext cx="2880000" cy="2148287"/>
          </a:xfrm>
          <a:prstGeom prst="rect">
            <a:avLst/>
          </a:prstGeom>
        </p:spPr>
      </p:pic>
      <p:pic>
        <p:nvPicPr>
          <p:cNvPr id="14" name="Picture 13">
            <a:extLst>
              <a:ext uri="{FF2B5EF4-FFF2-40B4-BE49-F238E27FC236}">
                <a16:creationId xmlns:a16="http://schemas.microsoft.com/office/drawing/2014/main" id="{3C0D6025-5894-2151-6854-24DDC6FBE2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1111"/>
          <a:stretch/>
        </p:blipFill>
        <p:spPr>
          <a:xfrm>
            <a:off x="1619671" y="4025996"/>
            <a:ext cx="2880321" cy="2154966"/>
          </a:xfrm>
          <a:prstGeom prst="rect">
            <a:avLst/>
          </a:prstGeom>
        </p:spPr>
      </p:pic>
      <p:pic>
        <p:nvPicPr>
          <p:cNvPr id="15" name="Picture 14">
            <a:extLst>
              <a:ext uri="{FF2B5EF4-FFF2-40B4-BE49-F238E27FC236}">
                <a16:creationId xmlns:a16="http://schemas.microsoft.com/office/drawing/2014/main" id="{9719ADB0-8405-9D54-97FF-509D9C9856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79" r="18268"/>
          <a:stretch/>
        </p:blipFill>
        <p:spPr>
          <a:xfrm>
            <a:off x="1619672" y="1814614"/>
            <a:ext cx="2880320" cy="2147202"/>
          </a:xfrm>
          <a:prstGeom prst="rect">
            <a:avLst/>
          </a:prstGeom>
        </p:spPr>
      </p:pic>
    </p:spTree>
    <p:extLst>
      <p:ext uri="{BB962C8B-B14F-4D97-AF65-F5344CB8AC3E}">
        <p14:creationId xmlns:p14="http://schemas.microsoft.com/office/powerpoint/2010/main" val="282386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36" name="TextBox 35">
            <a:extLst>
              <a:ext uri="{FF2B5EF4-FFF2-40B4-BE49-F238E27FC236}">
                <a16:creationId xmlns:a16="http://schemas.microsoft.com/office/drawing/2014/main" id="{D7B39C0D-05F8-E6BF-6C62-30EE53708A78}"/>
              </a:ext>
            </a:extLst>
          </p:cNvPr>
          <p:cNvSpPr txBox="1"/>
          <p:nvPr/>
        </p:nvSpPr>
        <p:spPr>
          <a:xfrm>
            <a:off x="764161" y="3058777"/>
            <a:ext cx="2581483" cy="738664"/>
          </a:xfrm>
          <a:prstGeom prst="rect">
            <a:avLst/>
          </a:prstGeom>
          <a:noFill/>
        </p:spPr>
        <p:txBody>
          <a:bodyPr wrap="square" rtlCol="0">
            <a:spAutoFit/>
          </a:bodyPr>
          <a:lstStyle/>
          <a:p>
            <a:r>
              <a:rPr lang="el-GR" sz="1400" dirty="0">
                <a:solidFill>
                  <a:schemeClr val="tx1">
                    <a:lumMod val="75000"/>
                    <a:lumOff val="25000"/>
                  </a:schemeClr>
                </a:solidFill>
                <a:latin typeface="Arial" panose="020B0604020202020204" pitchFamily="34" charset="0"/>
                <a:cs typeface="Arial" panose="020B0604020202020204" pitchFamily="34" charset="0"/>
              </a:rPr>
              <a:t>Περιφερειακή όραση  Απόσταση στάσης</a:t>
            </a:r>
          </a:p>
          <a:p>
            <a:r>
              <a:rPr lang="el-GR" sz="1400" dirty="0">
                <a:solidFill>
                  <a:schemeClr val="tx1">
                    <a:lumMod val="75000"/>
                    <a:lumOff val="25000"/>
                  </a:schemeClr>
                </a:solidFill>
                <a:latin typeface="Arial" panose="020B0604020202020204" pitchFamily="34" charset="0"/>
                <a:cs typeface="Arial" panose="020B0604020202020204" pitchFamily="34" charset="0"/>
              </a:rPr>
              <a:t>Κίνδυνος σύγκρουσης</a:t>
            </a:r>
            <a:endParaRPr lang="it-IT" sz="1400"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7" name="TextBox 36">
            <a:extLst>
              <a:ext uri="{FF2B5EF4-FFF2-40B4-BE49-F238E27FC236}">
                <a16:creationId xmlns:a16="http://schemas.microsoft.com/office/drawing/2014/main" id="{D7B39C0D-05F8-E6BF-6C62-30EE53708A78}"/>
              </a:ext>
            </a:extLst>
          </p:cNvPr>
          <p:cNvSpPr txBox="1"/>
          <p:nvPr/>
        </p:nvSpPr>
        <p:spPr>
          <a:xfrm>
            <a:off x="764161" y="4065663"/>
            <a:ext cx="2581483" cy="738664"/>
          </a:xfrm>
          <a:prstGeom prst="rect">
            <a:avLst/>
          </a:prstGeom>
          <a:noFill/>
        </p:spPr>
        <p:txBody>
          <a:bodyPr wrap="square" rtlCol="0">
            <a:spAutoFit/>
          </a:bodyPr>
          <a:lstStyle/>
          <a:p>
            <a:r>
              <a:rPr lang="el-GR" sz="1400" dirty="0">
                <a:solidFill>
                  <a:schemeClr val="tx1">
                    <a:lumMod val="75000"/>
                    <a:lumOff val="25000"/>
                  </a:schemeClr>
                </a:solidFill>
                <a:latin typeface="Arial" panose="020B0604020202020204" pitchFamily="34" charset="0"/>
                <a:cs typeface="Arial" panose="020B0604020202020204" pitchFamily="34" charset="0"/>
              </a:rPr>
              <a:t>Περιφερειακή όραση  Απόσταση στάσης</a:t>
            </a:r>
          </a:p>
          <a:p>
            <a:r>
              <a:rPr lang="el-GR" sz="1400" dirty="0">
                <a:solidFill>
                  <a:schemeClr val="tx1">
                    <a:lumMod val="75000"/>
                    <a:lumOff val="25000"/>
                  </a:schemeClr>
                </a:solidFill>
                <a:latin typeface="Arial" panose="020B0604020202020204" pitchFamily="34" charset="0"/>
                <a:cs typeface="Arial" panose="020B0604020202020204" pitchFamily="34" charset="0"/>
              </a:rPr>
              <a:t>Κίνδυνος σύγκρουσης</a:t>
            </a:r>
            <a:endParaRPr lang="it-IT" sz="1400"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8" name="TextBox 37">
            <a:extLst>
              <a:ext uri="{FF2B5EF4-FFF2-40B4-BE49-F238E27FC236}">
                <a16:creationId xmlns:a16="http://schemas.microsoft.com/office/drawing/2014/main" id="{D7B39C0D-05F8-E6BF-6C62-30EE53708A78}"/>
              </a:ext>
            </a:extLst>
          </p:cNvPr>
          <p:cNvSpPr txBox="1"/>
          <p:nvPr/>
        </p:nvSpPr>
        <p:spPr>
          <a:xfrm>
            <a:off x="764161" y="5063839"/>
            <a:ext cx="2581483" cy="738664"/>
          </a:xfrm>
          <a:prstGeom prst="rect">
            <a:avLst/>
          </a:prstGeom>
          <a:noFill/>
        </p:spPr>
        <p:txBody>
          <a:bodyPr wrap="square" rtlCol="0">
            <a:spAutoFit/>
          </a:bodyPr>
          <a:lstStyle/>
          <a:p>
            <a:r>
              <a:rPr lang="el-GR" sz="1400" dirty="0">
                <a:solidFill>
                  <a:schemeClr val="tx1">
                    <a:lumMod val="75000"/>
                    <a:lumOff val="25000"/>
                  </a:schemeClr>
                </a:solidFill>
                <a:latin typeface="Arial" panose="020B0604020202020204" pitchFamily="34" charset="0"/>
                <a:cs typeface="Arial" panose="020B0604020202020204" pitchFamily="34" charset="0"/>
              </a:rPr>
              <a:t>Περιφερειακή όραση  Απόσταση στάσης</a:t>
            </a:r>
          </a:p>
          <a:p>
            <a:r>
              <a:rPr lang="el-GR" sz="1400" dirty="0">
                <a:solidFill>
                  <a:schemeClr val="tx1">
                    <a:lumMod val="75000"/>
                    <a:lumOff val="25000"/>
                  </a:schemeClr>
                </a:solidFill>
                <a:latin typeface="Arial" panose="020B0604020202020204" pitchFamily="34" charset="0"/>
                <a:cs typeface="Arial" panose="020B0604020202020204" pitchFamily="34" charset="0"/>
              </a:rPr>
              <a:t>Κίνδυνος σύγκρουσης</a:t>
            </a:r>
            <a:endParaRPr lang="it-IT" sz="1400"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0" name="TextBox 29">
            <a:extLst>
              <a:ext uri="{FF2B5EF4-FFF2-40B4-BE49-F238E27FC236}">
                <a16:creationId xmlns:a16="http://schemas.microsoft.com/office/drawing/2014/main" id="{D7B39C0D-05F8-E6BF-6C62-30EE53708A78}"/>
              </a:ext>
            </a:extLst>
          </p:cNvPr>
          <p:cNvSpPr txBox="1"/>
          <p:nvPr/>
        </p:nvSpPr>
        <p:spPr>
          <a:xfrm>
            <a:off x="764161" y="2040624"/>
            <a:ext cx="2581483" cy="738664"/>
          </a:xfrm>
          <a:prstGeom prst="rect">
            <a:avLst/>
          </a:prstGeom>
          <a:noFill/>
        </p:spPr>
        <p:txBody>
          <a:bodyPr wrap="square" rtlCol="0">
            <a:spAutoFit/>
          </a:bodyPr>
          <a:lstStyle/>
          <a:p>
            <a:r>
              <a:rPr lang="el-GR" sz="1400" dirty="0">
                <a:solidFill>
                  <a:schemeClr val="tx1">
                    <a:lumMod val="75000"/>
                    <a:lumOff val="25000"/>
                  </a:schemeClr>
                </a:solidFill>
                <a:latin typeface="Arial" panose="020B0604020202020204" pitchFamily="34" charset="0"/>
                <a:cs typeface="Arial" panose="020B0604020202020204" pitchFamily="34" charset="0"/>
              </a:rPr>
              <a:t>Περιφερειακή όραση  Απόσταση στάσης</a:t>
            </a:r>
          </a:p>
          <a:p>
            <a:r>
              <a:rPr lang="el-GR" sz="1400" dirty="0">
                <a:solidFill>
                  <a:schemeClr val="tx1">
                    <a:lumMod val="75000"/>
                    <a:lumOff val="25000"/>
                  </a:schemeClr>
                </a:solidFill>
                <a:latin typeface="Arial" panose="020B0604020202020204" pitchFamily="34" charset="0"/>
                <a:cs typeface="Arial" panose="020B0604020202020204" pitchFamily="34" charset="0"/>
              </a:rPr>
              <a:t>Κίνδυνος σύγκρουσης</a:t>
            </a:r>
            <a:endParaRPr lang="it-IT" sz="1400"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6/12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33773" t="2365" r="8001" b="27317"/>
          <a:stretch/>
        </p:blipFill>
        <p:spPr>
          <a:xfrm>
            <a:off x="4676217" y="1833122"/>
            <a:ext cx="4120615" cy="4188166"/>
          </a:xfrm>
          <a:prstGeom prst="rect">
            <a:avLst/>
          </a:prstGeom>
        </p:spPr>
      </p:pic>
      <p:sp>
        <p:nvSpPr>
          <p:cNvPr id="16" name="Rectangle 15"/>
          <p:cNvSpPr/>
          <p:nvPr/>
        </p:nvSpPr>
        <p:spPr>
          <a:xfrm>
            <a:off x="3020033" y="2176726"/>
            <a:ext cx="1656184" cy="100146"/>
          </a:xfrm>
          <a:prstGeom prst="rect">
            <a:avLst/>
          </a:prstGeom>
          <a:solidFill>
            <a:srgbClr val="41B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20033" y="2392750"/>
            <a:ext cx="360040" cy="100146"/>
          </a:xfrm>
          <a:prstGeom prst="rect">
            <a:avLst/>
          </a:prstGeom>
          <a:solidFill>
            <a:srgbClr val="8D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20033" y="2608774"/>
            <a:ext cx="504056" cy="100146"/>
          </a:xfrm>
          <a:prstGeom prst="rect">
            <a:avLst/>
          </a:prstGeom>
          <a:solidFill>
            <a:srgbClr val="D1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020033" y="3187184"/>
            <a:ext cx="1008112" cy="100146"/>
          </a:xfrm>
          <a:prstGeom prst="rect">
            <a:avLst/>
          </a:prstGeom>
          <a:solidFill>
            <a:srgbClr val="41B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20033" y="3403208"/>
            <a:ext cx="576064" cy="100146"/>
          </a:xfrm>
          <a:prstGeom prst="rect">
            <a:avLst/>
          </a:prstGeom>
          <a:solidFill>
            <a:srgbClr val="8D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20033" y="3619232"/>
            <a:ext cx="720080" cy="100146"/>
          </a:xfrm>
          <a:prstGeom prst="rect">
            <a:avLst/>
          </a:prstGeom>
          <a:solidFill>
            <a:srgbClr val="D1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20033" y="4195296"/>
            <a:ext cx="720080" cy="100146"/>
          </a:xfrm>
          <a:prstGeom prst="rect">
            <a:avLst/>
          </a:prstGeom>
          <a:solidFill>
            <a:srgbClr val="41B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020033" y="4411320"/>
            <a:ext cx="792088" cy="100146"/>
          </a:xfrm>
          <a:prstGeom prst="rect">
            <a:avLst/>
          </a:prstGeom>
          <a:solidFill>
            <a:srgbClr val="8D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20033" y="4627344"/>
            <a:ext cx="1008112" cy="100146"/>
          </a:xfrm>
          <a:prstGeom prst="rect">
            <a:avLst/>
          </a:prstGeom>
          <a:solidFill>
            <a:srgbClr val="D1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020033" y="5203408"/>
            <a:ext cx="360040" cy="100146"/>
          </a:xfrm>
          <a:prstGeom prst="rect">
            <a:avLst/>
          </a:prstGeom>
          <a:solidFill>
            <a:srgbClr val="41B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20033" y="5419432"/>
            <a:ext cx="1152128" cy="100146"/>
          </a:xfrm>
          <a:prstGeom prst="rect">
            <a:avLst/>
          </a:prstGeom>
          <a:solidFill>
            <a:srgbClr val="8D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20033" y="5637485"/>
            <a:ext cx="1656184" cy="100146"/>
          </a:xfrm>
          <a:prstGeom prst="rect">
            <a:avLst/>
          </a:prstGeom>
          <a:solidFill>
            <a:srgbClr val="D1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7B39C0D-05F8-E6BF-6C62-30EE53708A78}"/>
              </a:ext>
            </a:extLst>
          </p:cNvPr>
          <p:cNvSpPr txBox="1"/>
          <p:nvPr/>
        </p:nvSpPr>
        <p:spPr>
          <a:xfrm>
            <a:off x="764162" y="1783014"/>
            <a:ext cx="1584176"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15-30 KMH</a:t>
            </a:r>
            <a:endParaRPr lang="it-IT" sz="1400" b="1"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3" name="TextBox 32">
            <a:extLst>
              <a:ext uri="{FF2B5EF4-FFF2-40B4-BE49-F238E27FC236}">
                <a16:creationId xmlns:a16="http://schemas.microsoft.com/office/drawing/2014/main" id="{D7B39C0D-05F8-E6BF-6C62-30EE53708A78}"/>
              </a:ext>
            </a:extLst>
          </p:cNvPr>
          <p:cNvSpPr txBox="1"/>
          <p:nvPr/>
        </p:nvSpPr>
        <p:spPr>
          <a:xfrm>
            <a:off x="764162" y="2774047"/>
            <a:ext cx="1584176"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30-40 KMH</a:t>
            </a:r>
            <a:endParaRPr lang="it-IT" sz="1400" b="1"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4" name="TextBox 33">
            <a:extLst>
              <a:ext uri="{FF2B5EF4-FFF2-40B4-BE49-F238E27FC236}">
                <a16:creationId xmlns:a16="http://schemas.microsoft.com/office/drawing/2014/main" id="{D7B39C0D-05F8-E6BF-6C62-30EE53708A78}"/>
              </a:ext>
            </a:extLst>
          </p:cNvPr>
          <p:cNvSpPr txBox="1"/>
          <p:nvPr/>
        </p:nvSpPr>
        <p:spPr>
          <a:xfrm>
            <a:off x="764162" y="3816228"/>
            <a:ext cx="1584176"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40-50 KMH</a:t>
            </a:r>
            <a:endParaRPr lang="it-IT" sz="1400" b="1"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5" name="TextBox 34">
            <a:extLst>
              <a:ext uri="{FF2B5EF4-FFF2-40B4-BE49-F238E27FC236}">
                <a16:creationId xmlns:a16="http://schemas.microsoft.com/office/drawing/2014/main" id="{D7B39C0D-05F8-E6BF-6C62-30EE53708A78}"/>
              </a:ext>
            </a:extLst>
          </p:cNvPr>
          <p:cNvSpPr txBox="1"/>
          <p:nvPr/>
        </p:nvSpPr>
        <p:spPr>
          <a:xfrm>
            <a:off x="764162" y="4818986"/>
            <a:ext cx="1584176" cy="307777"/>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60 + KMH</a:t>
            </a:r>
            <a:endParaRPr lang="it-IT" sz="1400" b="1" dirty="0">
              <a:solidFill>
                <a:schemeClr val="tx1">
                  <a:lumMod val="75000"/>
                  <a:lumOff val="25000"/>
                </a:schemeClr>
              </a:solidFill>
              <a:latin typeface="Helvetica" panose="020B0604020202020204" pitchFamily="2" charset="0"/>
              <a:cs typeface="Arial" panose="020B0604020202020204" pitchFamily="34" charset="0"/>
            </a:endParaRPr>
          </a:p>
        </p:txBody>
      </p:sp>
      <p:sp>
        <p:nvSpPr>
          <p:cNvPr id="39" name="Rectangle 38"/>
          <p:cNvSpPr/>
          <p:nvPr/>
        </p:nvSpPr>
        <p:spPr>
          <a:xfrm>
            <a:off x="844062" y="5991091"/>
            <a:ext cx="8285663" cy="246221"/>
          </a:xfrm>
          <a:prstGeom prst="rect">
            <a:avLst/>
          </a:prstGeom>
        </p:spPr>
        <p:txBody>
          <a:bodyPr wrap="square">
            <a:spAutoFit/>
          </a:bodyPr>
          <a:lstStyle/>
          <a:p>
            <a:r>
              <a:rPr lang="en-US" sz="1000" i="1" dirty="0">
                <a:solidFill>
                  <a:srgbClr val="546E7B"/>
                </a:solidFill>
                <a:latin typeface="Arial-ItalicMT"/>
              </a:rPr>
              <a:t>Visibility Relation between speed and SSD (Stopping Sight Distance). Source. NACTIO, Urban Street Design Guide, September, 2013</a:t>
            </a:r>
            <a:endParaRPr lang="en-US" sz="1000" dirty="0"/>
          </a:p>
        </p:txBody>
      </p:sp>
      <p:sp>
        <p:nvSpPr>
          <p:cNvPr id="9" name="TextBox 8">
            <a:extLst>
              <a:ext uri="{FF2B5EF4-FFF2-40B4-BE49-F238E27FC236}">
                <a16:creationId xmlns:a16="http://schemas.microsoft.com/office/drawing/2014/main" id="{27966E2C-6010-586B-C05A-6B868948D500}"/>
              </a:ext>
            </a:extLst>
          </p:cNvPr>
          <p:cNvSpPr txBox="1"/>
          <p:nvPr/>
        </p:nvSpPr>
        <p:spPr>
          <a:xfrm>
            <a:off x="539552" y="1445282"/>
            <a:ext cx="841394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A.02 Βελτιωμένη ορατότητα σε διασταυρώσεις δρόμων και διαβάσεις ποδηλάτων</a:t>
            </a:r>
          </a:p>
        </p:txBody>
      </p:sp>
    </p:spTree>
    <p:extLst>
      <p:ext uri="{BB962C8B-B14F-4D97-AF65-F5344CB8AC3E}">
        <p14:creationId xmlns:p14="http://schemas.microsoft.com/office/powerpoint/2010/main" val="200209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7/12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243286" y="1445282"/>
            <a:ext cx="1990782" cy="2585323"/>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Τοποθεσία των πιο επικίνδυνων διασταυρώσεων στο υφιστάμενο, το σχεδιασμένο (ΤΣ) και προτεινόμενο δίκτυο ποδηλασίας</a:t>
            </a:r>
            <a:endParaRPr lang="it-IT"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3" y="1449650"/>
            <a:ext cx="6624182" cy="4684062"/>
          </a:xfrm>
          <a:prstGeom prst="rect">
            <a:avLst/>
          </a:prstGeom>
        </p:spPr>
      </p:pic>
    </p:spTree>
    <p:extLst>
      <p:ext uri="{BB962C8B-B14F-4D97-AF65-F5344CB8AC3E}">
        <p14:creationId xmlns:p14="http://schemas.microsoft.com/office/powerpoint/2010/main" val="4113322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8/12</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pic>
        <p:nvPicPr>
          <p:cNvPr id="15" name="Picture 14">
            <a:extLst>
              <a:ext uri="{FF2B5EF4-FFF2-40B4-BE49-F238E27FC236}">
                <a16:creationId xmlns:a16="http://schemas.microsoft.com/office/drawing/2014/main" id="{9719ADB0-8405-9D54-97FF-509D9C985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62" r="12423"/>
          <a:stretch/>
        </p:blipFill>
        <p:spPr>
          <a:xfrm>
            <a:off x="1619673" y="1772816"/>
            <a:ext cx="5904656" cy="4408145"/>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477332" y="1445282"/>
            <a:ext cx="8189336" cy="646331"/>
          </a:xfrm>
          <a:prstGeom prst="rect">
            <a:avLst/>
          </a:prstGeom>
          <a:no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800" b="0" u="none" strike="noStrike" dirty="0">
                <a:solidFill>
                  <a:srgbClr val="000000"/>
                </a:solidFill>
                <a:effectLst/>
                <a:latin typeface="Arial" panose="020B0604020202020204" pitchFamily="34" charset="0"/>
                <a:cs typeface="Arial" panose="020B0604020202020204" pitchFamily="34" charset="0"/>
              </a:rPr>
              <a:t>A.03 </a:t>
            </a:r>
            <a:r>
              <a:rPr lang="el-GR" sz="1800" b="0" i="0" u="none" strike="noStrike" dirty="0">
                <a:solidFill>
                  <a:srgbClr val="000000"/>
                </a:solidFill>
                <a:effectLst/>
                <a:latin typeface="Arial" panose="020B0604020202020204" pitchFamily="34" charset="0"/>
                <a:cs typeface="Arial" panose="020B0604020202020204" pitchFamily="34" charset="0"/>
              </a:rPr>
              <a:t>Προηγμένα συστήματα φώτων τροχαίας και διαχωρισμένων</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l-GR" sz="1800" b="0" i="0" u="none" strike="noStrike" dirty="0">
                <a:solidFill>
                  <a:srgbClr val="000000"/>
                </a:solidFill>
                <a:effectLst/>
                <a:latin typeface="Arial" panose="020B0604020202020204" pitchFamily="34" charset="0"/>
                <a:cs typeface="Arial" panose="020B0604020202020204" pitchFamily="34" charset="0"/>
              </a:rPr>
              <a:t>λωρίδων </a:t>
            </a:r>
            <a:r>
              <a:rPr lang="el-GR" sz="1800" b="0" i="0" u="none" strike="noStrike" dirty="0">
                <a:solidFill>
                  <a:schemeClr val="bg1"/>
                </a:solidFill>
                <a:effectLst/>
                <a:latin typeface="Arial" panose="020B0604020202020204" pitchFamily="34" charset="0"/>
                <a:cs typeface="Arial" panose="020B0604020202020204" pitchFamily="34" charset="0"/>
              </a:rPr>
              <a:t>στροφής ποδηλάτων σε κόμβους</a:t>
            </a:r>
            <a:endParaRPr lang="en-GB" sz="1800" b="0" i="0" u="none" strike="noStrike"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76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9/12</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477332" y="1445282"/>
            <a:ext cx="8189336" cy="369332"/>
          </a:xfrm>
          <a:prstGeom prst="rect">
            <a:avLst/>
          </a:prstGeom>
          <a:noFill/>
        </p:spPr>
        <p:txBody>
          <a:bodyPr wrap="square" rtlCol="0">
            <a:spAutoFit/>
          </a:bodyPr>
          <a:lstStyle/>
          <a:p>
            <a:pPr fontAlgn="ctr"/>
            <a:r>
              <a:rPr lang="el-GR" sz="1800" b="0" i="0" u="none" strike="noStrike" dirty="0">
                <a:solidFill>
                  <a:srgbClr val="000000"/>
                </a:solidFill>
                <a:effectLst/>
                <a:latin typeface="Arial" panose="020B0604020202020204" pitchFamily="34" charset="0"/>
                <a:cs typeface="Arial" panose="020B0604020202020204" pitchFamily="34" charset="0"/>
              </a:rPr>
              <a:t>A.04 Χώρος στάθμευσης και αποθήκευση ποδηλάτων σε καίριες τοποθεσίες</a:t>
            </a:r>
            <a:endParaRPr lang="en-GB" sz="1800" b="0" i="0" u="none" strike="noStrike" dirty="0">
              <a:solidFill>
                <a:srgbClr val="000000"/>
              </a:solidFill>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A3B9951-23BA-BE98-AA37-E06DFBB5F7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389" y="4022134"/>
            <a:ext cx="2879875" cy="2158827"/>
          </a:xfrm>
          <a:prstGeom prst="rect">
            <a:avLst/>
          </a:prstGeom>
        </p:spPr>
      </p:pic>
      <p:pic>
        <p:nvPicPr>
          <p:cNvPr id="13" name="Picture 12">
            <a:extLst>
              <a:ext uri="{FF2B5EF4-FFF2-40B4-BE49-F238E27FC236}">
                <a16:creationId xmlns:a16="http://schemas.microsoft.com/office/drawing/2014/main" id="{195C251A-C693-1307-17D3-530FB4D3B9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0049" y="1813529"/>
            <a:ext cx="2848557" cy="2148287"/>
          </a:xfrm>
          <a:prstGeom prst="rect">
            <a:avLst/>
          </a:prstGeom>
        </p:spPr>
      </p:pic>
      <p:pic>
        <p:nvPicPr>
          <p:cNvPr id="14" name="Picture 13">
            <a:extLst>
              <a:ext uri="{FF2B5EF4-FFF2-40B4-BE49-F238E27FC236}">
                <a16:creationId xmlns:a16="http://schemas.microsoft.com/office/drawing/2014/main" id="{3C0D6025-5894-2151-6854-24DDC6FBE2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469" y="4025996"/>
            <a:ext cx="2874724" cy="2154966"/>
          </a:xfrm>
          <a:prstGeom prst="rect">
            <a:avLst/>
          </a:prstGeom>
        </p:spPr>
      </p:pic>
      <p:pic>
        <p:nvPicPr>
          <p:cNvPr id="16" name="Picture 15">
            <a:extLst>
              <a:ext uri="{FF2B5EF4-FFF2-40B4-BE49-F238E27FC236}">
                <a16:creationId xmlns:a16="http://schemas.microsoft.com/office/drawing/2014/main" id="{9719ADB0-8405-9D54-97FF-509D9C9856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6221" y="1814614"/>
            <a:ext cx="2867221" cy="2147202"/>
          </a:xfrm>
          <a:prstGeom prst="rect">
            <a:avLst/>
          </a:prstGeom>
        </p:spPr>
      </p:pic>
    </p:spTree>
    <p:extLst>
      <p:ext uri="{BB962C8B-B14F-4D97-AF65-F5344CB8AC3E}">
        <p14:creationId xmlns:p14="http://schemas.microsoft.com/office/powerpoint/2010/main" val="363299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10/12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348970" y="1445282"/>
            <a:ext cx="1990782" cy="286232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Προτεινόμενες καίριες θέσεις αποθήκευσης ποδηλάτων στην υπάρχουσα, προγραμματι-σμένη και προτεινόμενη υποδομή ποδηλάτου</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3" y="1449650"/>
            <a:ext cx="6624182" cy="4684061"/>
          </a:xfrm>
          <a:prstGeom prst="rect">
            <a:avLst/>
          </a:prstGeom>
        </p:spPr>
      </p:pic>
    </p:spTree>
    <p:extLst>
      <p:ext uri="{BB962C8B-B14F-4D97-AF65-F5344CB8AC3E}">
        <p14:creationId xmlns:p14="http://schemas.microsoft.com/office/powerpoint/2010/main" val="332770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11/12</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pic>
        <p:nvPicPr>
          <p:cNvPr id="11" name="Picture 10">
            <a:extLst>
              <a:ext uri="{FF2B5EF4-FFF2-40B4-BE49-F238E27FC236}">
                <a16:creationId xmlns:a16="http://schemas.microsoft.com/office/drawing/2014/main" id="{AA3B9951-23BA-BE98-AA37-E06DFBB5F7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180"/>
          <a:stretch/>
        </p:blipFill>
        <p:spPr>
          <a:xfrm>
            <a:off x="4644388" y="4148873"/>
            <a:ext cx="2877143" cy="2014829"/>
          </a:xfrm>
          <a:prstGeom prst="rect">
            <a:avLst/>
          </a:prstGeom>
        </p:spPr>
      </p:pic>
      <p:pic>
        <p:nvPicPr>
          <p:cNvPr id="13" name="Picture 12">
            <a:extLst>
              <a:ext uri="{FF2B5EF4-FFF2-40B4-BE49-F238E27FC236}">
                <a16:creationId xmlns:a16="http://schemas.microsoft.com/office/drawing/2014/main" id="{195C251A-C693-1307-17D3-530FB4D3B9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876"/>
          <a:stretch/>
        </p:blipFill>
        <p:spPr>
          <a:xfrm>
            <a:off x="4641656" y="1814614"/>
            <a:ext cx="2879875" cy="2211382"/>
          </a:xfrm>
          <a:prstGeom prst="rect">
            <a:avLst/>
          </a:prstGeom>
        </p:spPr>
      </p:pic>
      <p:pic>
        <p:nvPicPr>
          <p:cNvPr id="14" name="Picture 13">
            <a:extLst>
              <a:ext uri="{FF2B5EF4-FFF2-40B4-BE49-F238E27FC236}">
                <a16:creationId xmlns:a16="http://schemas.microsoft.com/office/drawing/2014/main" id="{3C0D6025-5894-2151-6854-24DDC6FBE2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469" y="4025996"/>
            <a:ext cx="2874724" cy="2154966"/>
          </a:xfrm>
          <a:prstGeom prst="rect">
            <a:avLst/>
          </a:prstGeom>
        </p:spPr>
      </p:pic>
      <p:pic>
        <p:nvPicPr>
          <p:cNvPr id="16" name="Picture 15">
            <a:extLst>
              <a:ext uri="{FF2B5EF4-FFF2-40B4-BE49-F238E27FC236}">
                <a16:creationId xmlns:a16="http://schemas.microsoft.com/office/drawing/2014/main" id="{9719ADB0-8405-9D54-97FF-509D9C9856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00" r="17322"/>
          <a:stretch/>
        </p:blipFill>
        <p:spPr>
          <a:xfrm>
            <a:off x="1622469" y="1814614"/>
            <a:ext cx="2877523" cy="4354722"/>
          </a:xfrm>
          <a:prstGeom prst="rect">
            <a:avLst/>
          </a:prstGeom>
        </p:spPr>
      </p:pic>
      <p:sp>
        <p:nvSpPr>
          <p:cNvPr id="7" name="TextBox 6">
            <a:extLst>
              <a:ext uri="{FF2B5EF4-FFF2-40B4-BE49-F238E27FC236}">
                <a16:creationId xmlns:a16="http://schemas.microsoft.com/office/drawing/2014/main" id="{E81F7F86-EE6F-E809-A9D6-6ADE63CF9BE5}"/>
              </a:ext>
            </a:extLst>
          </p:cNvPr>
          <p:cNvSpPr txBox="1"/>
          <p:nvPr/>
        </p:nvSpPr>
        <p:spPr>
          <a:xfrm>
            <a:off x="477332" y="1445282"/>
            <a:ext cx="8189336" cy="369332"/>
          </a:xfrm>
          <a:prstGeom prst="rect">
            <a:avLst/>
          </a:prstGeom>
          <a:no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800" b="0" u="none" strike="noStrike" dirty="0">
                <a:solidFill>
                  <a:srgbClr val="000000"/>
                </a:solidFill>
                <a:effectLst/>
                <a:latin typeface="Arial" panose="020B0604020202020204" pitchFamily="34" charset="0"/>
                <a:cs typeface="Arial" panose="020B0604020202020204" pitchFamily="34" charset="0"/>
              </a:rPr>
              <a:t>A.03 </a:t>
            </a:r>
            <a:r>
              <a:rPr lang="el-GR" sz="1800" b="0" i="0" u="none" strike="noStrike" dirty="0">
                <a:solidFill>
                  <a:srgbClr val="000000"/>
                </a:solidFill>
                <a:effectLst/>
                <a:latin typeface="Arial" panose="020B0604020202020204" pitchFamily="34" charset="0"/>
                <a:cs typeface="Arial" panose="020B0604020202020204" pitchFamily="34" charset="0"/>
              </a:rPr>
              <a:t>Προηγμένα συστήματα φώτων τροχαίας</a:t>
            </a:r>
            <a:endParaRPr lang="en-GB" sz="18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30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646331"/>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3η Δημόσια Διαβούλευση - Σχέδιο Βιώσιμης Αστικής Κινητικότητας Αμμοχώστου</a:t>
            </a:r>
            <a:r>
              <a:rPr lang="en-GB" sz="1800" b="1" dirty="0">
                <a:solidFill>
                  <a:schemeClr val="tx1">
                    <a:lumMod val="75000"/>
                    <a:lumOff val="25000"/>
                  </a:schemeClr>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D2E468-1A8C-467B-370F-FD0BC5001763}"/>
              </a:ext>
            </a:extLst>
          </p:cNvPr>
          <p:cNvSpPr txBox="1"/>
          <p:nvPr/>
        </p:nvSpPr>
        <p:spPr>
          <a:xfrm>
            <a:off x="764162" y="1445282"/>
            <a:ext cx="662473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Περιεχόμενα:</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9" name="TextBox 8">
            <a:extLst>
              <a:ext uri="{FF2B5EF4-FFF2-40B4-BE49-F238E27FC236}">
                <a16:creationId xmlns:a16="http://schemas.microsoft.com/office/drawing/2014/main" id="{10E07341-9D35-5E9F-DF7D-24181B7398BA}"/>
              </a:ext>
            </a:extLst>
          </p:cNvPr>
          <p:cNvSpPr txBox="1"/>
          <p:nvPr/>
        </p:nvSpPr>
        <p:spPr>
          <a:xfrm>
            <a:off x="764162" y="1814614"/>
            <a:ext cx="7120206" cy="3416320"/>
          </a:xfrm>
          <a:prstGeom prst="rect">
            <a:avLst/>
          </a:prstGeom>
          <a:noFill/>
        </p:spPr>
        <p:txBody>
          <a:bodyPr wrap="square" rtlCol="0">
            <a:spAutoFit/>
          </a:bodyPr>
          <a:lstStyle/>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Εισαγωγή</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Υποδομές Ποδηλασίας</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Ευφυή Συστήματα Μεταφορών</a:t>
            </a:r>
            <a:r>
              <a:rPr lang="en-GB" dirty="0">
                <a:solidFill>
                  <a:schemeClr val="tx1">
                    <a:lumMod val="75000"/>
                    <a:lumOff val="25000"/>
                  </a:schemeClr>
                </a:solidFill>
                <a:latin typeface="Arial" panose="020B0604020202020204" pitchFamily="34" charset="0"/>
                <a:cs typeface="Arial" panose="020B0604020202020204" pitchFamily="34" charset="0"/>
              </a:rPr>
              <a:t> (</a:t>
            </a:r>
            <a:r>
              <a:rPr lang="el-GR" dirty="0">
                <a:solidFill>
                  <a:schemeClr val="tx1">
                    <a:lumMod val="75000"/>
                    <a:lumOff val="25000"/>
                  </a:schemeClr>
                </a:solidFill>
                <a:latin typeface="Arial" panose="020B0604020202020204" pitchFamily="34" charset="0"/>
                <a:cs typeface="Arial" panose="020B0604020202020204" pitchFamily="34" charset="0"/>
              </a:rPr>
              <a:t>ΕΣΜ)</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Εφοδιασμός</a:t>
            </a: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Στάθμευση</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Υποδομές Πεζών</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Οδικό Δίκτυο</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Κοινόχρηστη Κινητικότητα</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Διαχείριση Ταξιδιών</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Σενάρια Ανάπτυξης Χρήσης Γης</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Tree>
    <p:extLst>
      <p:ext uri="{BB962C8B-B14F-4D97-AF65-F5344CB8AC3E}">
        <p14:creationId xmlns:p14="http://schemas.microsoft.com/office/powerpoint/2010/main" val="3678260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12/12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348970" y="1445282"/>
            <a:ext cx="1990782" cy="3693319"/>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Ένα πιθανό σχέδιο για την ποδηλατική υποδομή που διευκολύνει την αναγνωσιμότητα από τους χρήστες, στον χάρτη παρουσιάζεται η περιοχή Παραλίμνιου και  Πρωταρά</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3" y="1449650"/>
            <a:ext cx="6624182" cy="4684061"/>
          </a:xfrm>
          <a:prstGeom prst="rect">
            <a:avLst/>
          </a:prstGeom>
        </p:spPr>
      </p:pic>
    </p:spTree>
    <p:extLst>
      <p:ext uri="{BB962C8B-B14F-4D97-AF65-F5344CB8AC3E}">
        <p14:creationId xmlns:p14="http://schemas.microsoft.com/office/powerpoint/2010/main" val="3027321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ΕΣΜ</a:t>
            </a:r>
            <a:r>
              <a:rPr lang="it-IT" b="1" dirty="0">
                <a:solidFill>
                  <a:schemeClr val="tx1">
                    <a:lumMod val="75000"/>
                    <a:lumOff val="25000"/>
                  </a:schemeClr>
                </a:solidFill>
                <a:latin typeface="Arial" panose="020B0604020202020204" pitchFamily="34" charset="0"/>
                <a:cs typeface="Arial" panose="020B0604020202020204" pitchFamily="34" charset="0"/>
              </a:rPr>
              <a:t> 1/3</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7" name="Table 7">
            <a:extLst>
              <a:ext uri="{FF2B5EF4-FFF2-40B4-BE49-F238E27FC236}">
                <a16:creationId xmlns:a16="http://schemas.microsoft.com/office/drawing/2014/main" id="{C587DF18-084A-7B64-B246-E07ED33A7EE9}"/>
              </a:ext>
            </a:extLst>
          </p:cNvPr>
          <p:cNvGraphicFramePr>
            <a:graphicFrameLocks noGrp="1"/>
          </p:cNvGraphicFramePr>
          <p:nvPr>
            <p:extLst>
              <p:ext uri="{D42A27DB-BD31-4B8C-83A1-F6EECF244321}">
                <p14:modId xmlns:p14="http://schemas.microsoft.com/office/powerpoint/2010/main" val="2177132326"/>
              </p:ext>
            </p:extLst>
          </p:nvPr>
        </p:nvGraphicFramePr>
        <p:xfrm>
          <a:off x="251521" y="1496304"/>
          <a:ext cx="8640000" cy="4594815"/>
        </p:xfrm>
        <a:graphic>
          <a:graphicData uri="http://schemas.openxmlformats.org/drawingml/2006/table">
            <a:tbl>
              <a:tblPr firstRow="1" bandRow="1">
                <a:tableStyleId>{F5AB1C69-6EDB-4FF4-983F-18BD219EF322}</a:tableStyleId>
              </a:tblPr>
              <a:tblGrid>
                <a:gridCol w="864095">
                  <a:extLst>
                    <a:ext uri="{9D8B030D-6E8A-4147-A177-3AD203B41FA5}">
                      <a16:colId xmlns:a16="http://schemas.microsoft.com/office/drawing/2014/main" val="4195161123"/>
                    </a:ext>
                  </a:extLst>
                </a:gridCol>
                <a:gridCol w="3240360">
                  <a:extLst>
                    <a:ext uri="{9D8B030D-6E8A-4147-A177-3AD203B41FA5}">
                      <a16:colId xmlns:a16="http://schemas.microsoft.com/office/drawing/2014/main" val="1534034529"/>
                    </a:ext>
                  </a:extLst>
                </a:gridCol>
                <a:gridCol w="4535545">
                  <a:extLst>
                    <a:ext uri="{9D8B030D-6E8A-4147-A177-3AD203B41FA5}">
                      <a16:colId xmlns:a16="http://schemas.microsoft.com/office/drawing/2014/main" val="1129340361"/>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extLst>
                  <a:ext uri="{0D108BD9-81ED-4DB2-BD59-A6C34878D82A}">
                    <a16:rowId xmlns:a16="http://schemas.microsoft.com/office/drawing/2014/main" val="2661296743"/>
                  </a:ext>
                </a:extLst>
              </a:tr>
              <a:tr h="900000">
                <a:tc>
                  <a:txBody>
                    <a:bodyPr/>
                    <a:lstStyle/>
                    <a:p>
                      <a:pPr algn="l" fontAlgn="ctr"/>
                      <a:r>
                        <a:rPr lang="en-US" sz="1200" b="1" i="0" u="none" strike="noStrike" dirty="0">
                          <a:solidFill>
                            <a:srgbClr val="000000"/>
                          </a:solidFill>
                          <a:effectLst/>
                          <a:latin typeface="Arial" panose="020B0604020202020204" pitchFamily="34" charset="0"/>
                          <a:cs typeface="Arial" panose="020B0604020202020204" pitchFamily="34" charset="0"/>
                        </a:rPr>
                        <a:t>I</a:t>
                      </a:r>
                      <a:r>
                        <a:rPr lang="el-GR" sz="1200" b="1" i="0" u="none" strike="noStrike" dirty="0">
                          <a:solidFill>
                            <a:srgbClr val="000000"/>
                          </a:solidFill>
                          <a:effectLst/>
                          <a:latin typeface="Arial" panose="020B0604020202020204" pitchFamily="34" charset="0"/>
                          <a:cs typeface="Arial" panose="020B0604020202020204" pitchFamily="34" charset="0"/>
                        </a:rPr>
                        <a:t>ΕΣΜ</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B.01 </a:t>
                      </a:r>
                      <a:r>
                        <a:rPr lang="el-GR" sz="1200" b="0" i="0" u="none" strike="noStrike" dirty="0">
                          <a:solidFill>
                            <a:srgbClr val="000000"/>
                          </a:solidFill>
                          <a:effectLst/>
                          <a:latin typeface="Arial" panose="020B0604020202020204" pitchFamily="34" charset="0"/>
                          <a:cs typeface="Arial" panose="020B0604020202020204" pitchFamily="34" charset="0"/>
                        </a:rPr>
                        <a:t>Εφαρμογή συστήματος ελέγχου κυκλοφορίας για τη διαχείριση σηματοδοτημένων διασταυρώσεων σε πραγματικό χρόνο, με στόχο την αύξηση της απόδοσης του δικτύου</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B.02 </a:t>
                      </a:r>
                      <a:r>
                        <a:rPr lang="el-GR" sz="1200" b="0" i="0" u="none" strike="noStrike" dirty="0">
                          <a:solidFill>
                            <a:srgbClr val="000000"/>
                          </a:solidFill>
                          <a:effectLst/>
                          <a:latin typeface="Arial" panose="020B0604020202020204" pitchFamily="34" charset="0"/>
                          <a:cs typeface="Arial" panose="020B0604020202020204" pitchFamily="34" charset="0"/>
                        </a:rPr>
                        <a:t>Εφαρμογή δυναμικής σήμανσης σε πραγματικό χρόνο, με διαθεσιμότητα στάθμευσης εντός στις κεντρικές περιοχές Παραλιμνίου, Αγίας Νάπας και Πρωταρά (εποχιακά/διαχείριση μέσω εφαρμογών για κινητά).</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08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εφαρμογή ενός τέτοιου συστήματος σημαίνει τη δημιουργία ενός περιβάλλοντος προσαρμογής, όπου δεν υπάρχει πλέον σταθερή φάση στις διασταυρώσεις. Αυτό σημαίνει τη δημιουργία ενός συστήματος βασισμένου στις συνθήκες κυκλοφορίας, ικανού να προσαρμοστεί στη συγκεκριμένη κατάσταση</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Εφαρμογή τεχνολογιών στους διάφορους χώρους στάθμευσης της περιοχής, ικανές να παρακολουθούν τη χωρητικότητα των χώρων στάθμευσης και να μπορούν να μεταδίδουν αυτές τις πληροφορίες στους χρήστες, είτε με δυναμική σήμανση είτε με χρήση εφαρμογής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673735">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rowSpan="3">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tc>
                <a:tc rowSpan="3">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Το μέτρο αυτό θα παρέχει την εγκατάσταση ενός Συστήματος Διαχείρισης Στάθμευσης, ικανό να υποδεικνύει τη διαθεσιμότητα θέσεων στάθμευσης. Οι πληροφορίες θα μεταδίδονται στους χρήστες μέσω δυναμικής σήμανσης, που βρίσκεται σε στρατηγικά σημεία, όπως οι κεντρικοί δρόμοι που οδηγούν στις πόλεις και κεντρικούς κόμβους. Αυτό το σύστημα θα επιτρέψει επίσης μια ελάχιστη μορφή διαχείρισης της κυκλοφορίας, καθώς μπορεί να χρησιμοποιηθεί για την εκτροπή της κυκλοφορίας που αναζητά σημείο στάθμευσης προς περιοχές με λιγότερο κυκλοφοριακή συμφόρηση, όπου οι χρήστες θα χρησμοποιούν ΔΣ προς τον ΄τελικό προορισμό τους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r h="673735">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61499221"/>
                  </a:ext>
                </a:extLst>
              </a:tr>
              <a:tr h="673735">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26393403"/>
                  </a:ext>
                </a:extLst>
              </a:tr>
            </a:tbl>
          </a:graphicData>
        </a:graphic>
      </p:graphicFrame>
    </p:spTree>
    <p:extLst>
      <p:ext uri="{BB962C8B-B14F-4D97-AF65-F5344CB8AC3E}">
        <p14:creationId xmlns:p14="http://schemas.microsoft.com/office/powerpoint/2010/main" val="205287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ΕΣΜ</a:t>
            </a:r>
            <a:r>
              <a:rPr lang="it-IT" b="1" dirty="0">
                <a:solidFill>
                  <a:schemeClr val="tx1">
                    <a:lumMod val="75000"/>
                    <a:lumOff val="25000"/>
                  </a:schemeClr>
                </a:solidFill>
                <a:latin typeface="Arial" panose="020B0604020202020204" pitchFamily="34" charset="0"/>
                <a:cs typeface="Arial" panose="020B0604020202020204" pitchFamily="34" charset="0"/>
              </a:rPr>
              <a:t> 2/3</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pic>
        <p:nvPicPr>
          <p:cNvPr id="16" name="Picture 15">
            <a:extLst>
              <a:ext uri="{FF2B5EF4-FFF2-40B4-BE49-F238E27FC236}">
                <a16:creationId xmlns:a16="http://schemas.microsoft.com/office/drawing/2014/main" id="{9719ADB0-8405-9D54-97FF-509D9C985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442" t="36849" r="31005" b="31542"/>
          <a:stretch/>
        </p:blipFill>
        <p:spPr>
          <a:xfrm>
            <a:off x="251520" y="2730313"/>
            <a:ext cx="5595493" cy="2575703"/>
          </a:xfrm>
          <a:prstGeom prst="rect">
            <a:avLst/>
          </a:prstGeom>
        </p:spPr>
      </p:pic>
      <p:sp>
        <p:nvSpPr>
          <p:cNvPr id="10" name="TextBox 9">
            <a:extLst>
              <a:ext uri="{FF2B5EF4-FFF2-40B4-BE49-F238E27FC236}">
                <a16:creationId xmlns:a16="http://schemas.microsoft.com/office/drawing/2014/main" id="{5D0CDA46-B30E-BAEB-BB44-58FACC3A3215}"/>
              </a:ext>
            </a:extLst>
          </p:cNvPr>
          <p:cNvSpPr txBox="1"/>
          <p:nvPr/>
        </p:nvSpPr>
        <p:spPr>
          <a:xfrm>
            <a:off x="523667" y="1445282"/>
            <a:ext cx="8158558" cy="923330"/>
          </a:xfrm>
          <a:prstGeom prst="rect">
            <a:avLst/>
          </a:prstGeom>
          <a:no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cs typeface="Arial" panose="020B0604020202020204" pitchFamily="34" charset="0"/>
              </a:rPr>
              <a:t>B.02 </a:t>
            </a:r>
            <a:r>
              <a:rPr lang="el-GR" sz="1800" b="0" i="0" u="none" strike="noStrike" dirty="0">
                <a:solidFill>
                  <a:srgbClr val="000000"/>
                </a:solidFill>
                <a:effectLst/>
                <a:latin typeface="Arial" panose="020B0604020202020204" pitchFamily="34" charset="0"/>
                <a:cs typeface="Arial" panose="020B0604020202020204" pitchFamily="34" charset="0"/>
              </a:rPr>
              <a:t>Εφαρμογή δυναμικής σήμανσης σε πραγματικό χρόνο, με διαθεσιμότητα στάθμευσης εντός στις κεντρικές περιοχές Παραλιμνίου, Αγίας Νάπας και Πρωταρά (εποχιακά/διαχείριση μέσω εφαρμογών για κινητά).</a:t>
            </a:r>
            <a:endParaRPr lang="en-GB" sz="1800" b="0" i="0" u="none" strike="noStrike" dirty="0">
              <a:solidFill>
                <a:srgbClr val="000000"/>
              </a:solidFill>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719ADB0-8405-9D54-97FF-509D9C985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744" t="16097" r="60395" b="52344"/>
          <a:stretch/>
        </p:blipFill>
        <p:spPr>
          <a:xfrm>
            <a:off x="5934906" y="2714991"/>
            <a:ext cx="2987814" cy="2560983"/>
          </a:xfrm>
          <a:prstGeom prst="rect">
            <a:avLst/>
          </a:prstGeom>
        </p:spPr>
      </p:pic>
      <p:grpSp>
        <p:nvGrpSpPr>
          <p:cNvPr id="23" name="Group 22"/>
          <p:cNvGrpSpPr/>
          <p:nvPr/>
        </p:nvGrpSpPr>
        <p:grpSpPr>
          <a:xfrm>
            <a:off x="523667" y="4935495"/>
            <a:ext cx="2115709" cy="291100"/>
            <a:chOff x="523667" y="4935495"/>
            <a:chExt cx="2115709" cy="291100"/>
          </a:xfrm>
        </p:grpSpPr>
        <p:cxnSp>
          <p:nvCxnSpPr>
            <p:cNvPr id="18" name="Elbow Connector 17"/>
            <p:cNvCxnSpPr/>
            <p:nvPr/>
          </p:nvCxnSpPr>
          <p:spPr>
            <a:xfrm>
              <a:off x="611560" y="5154587"/>
              <a:ext cx="1656184" cy="72008"/>
            </a:xfrm>
            <a:prstGeom prst="bentConnector3">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D0CDA46-B30E-BAEB-BB44-58FACC3A3215}"/>
                </a:ext>
              </a:extLst>
            </p:cNvPr>
            <p:cNvSpPr txBox="1"/>
            <p:nvPr/>
          </p:nvSpPr>
          <p:spPr>
            <a:xfrm>
              <a:off x="523667"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0</a:t>
              </a:r>
            </a:p>
          </p:txBody>
        </p:sp>
        <p:sp>
          <p:nvSpPr>
            <p:cNvPr id="21" name="TextBox 20">
              <a:extLst>
                <a:ext uri="{FF2B5EF4-FFF2-40B4-BE49-F238E27FC236}">
                  <a16:creationId xmlns:a16="http://schemas.microsoft.com/office/drawing/2014/main" id="{5D0CDA46-B30E-BAEB-BB44-58FACC3A3215}"/>
                </a:ext>
              </a:extLst>
            </p:cNvPr>
            <p:cNvSpPr txBox="1"/>
            <p:nvPr/>
          </p:nvSpPr>
          <p:spPr>
            <a:xfrm>
              <a:off x="1221744"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5D0CDA46-B30E-BAEB-BB44-58FACC3A3215}"/>
                </a:ext>
              </a:extLst>
            </p:cNvPr>
            <p:cNvSpPr txBox="1"/>
            <p:nvPr/>
          </p:nvSpPr>
          <p:spPr>
            <a:xfrm>
              <a:off x="2071898"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2 km</a:t>
              </a:r>
            </a:p>
          </p:txBody>
        </p:sp>
      </p:grpSp>
      <p:grpSp>
        <p:nvGrpSpPr>
          <p:cNvPr id="24" name="Group 23"/>
          <p:cNvGrpSpPr/>
          <p:nvPr/>
        </p:nvGrpSpPr>
        <p:grpSpPr>
          <a:xfrm>
            <a:off x="6207053" y="4935495"/>
            <a:ext cx="2115709" cy="291100"/>
            <a:chOff x="523667" y="4935495"/>
            <a:chExt cx="2115709" cy="291100"/>
          </a:xfrm>
        </p:grpSpPr>
        <p:cxnSp>
          <p:nvCxnSpPr>
            <p:cNvPr id="25" name="Elbow Connector 24"/>
            <p:cNvCxnSpPr/>
            <p:nvPr/>
          </p:nvCxnSpPr>
          <p:spPr>
            <a:xfrm>
              <a:off x="611560" y="5154587"/>
              <a:ext cx="1656184" cy="72008"/>
            </a:xfrm>
            <a:prstGeom prst="bentConnector3">
              <a:avLst/>
            </a:prstGeom>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D0CDA46-B30E-BAEB-BB44-58FACC3A3215}"/>
                </a:ext>
              </a:extLst>
            </p:cNvPr>
            <p:cNvSpPr txBox="1"/>
            <p:nvPr/>
          </p:nvSpPr>
          <p:spPr>
            <a:xfrm>
              <a:off x="523667"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0</a:t>
              </a:r>
            </a:p>
          </p:txBody>
        </p:sp>
        <p:sp>
          <p:nvSpPr>
            <p:cNvPr id="27" name="TextBox 26">
              <a:extLst>
                <a:ext uri="{FF2B5EF4-FFF2-40B4-BE49-F238E27FC236}">
                  <a16:creationId xmlns:a16="http://schemas.microsoft.com/office/drawing/2014/main" id="{5D0CDA46-B30E-BAEB-BB44-58FACC3A3215}"/>
                </a:ext>
              </a:extLst>
            </p:cNvPr>
            <p:cNvSpPr txBox="1"/>
            <p:nvPr/>
          </p:nvSpPr>
          <p:spPr>
            <a:xfrm>
              <a:off x="1221744"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28" name="TextBox 27">
              <a:extLst>
                <a:ext uri="{FF2B5EF4-FFF2-40B4-BE49-F238E27FC236}">
                  <a16:creationId xmlns:a16="http://schemas.microsoft.com/office/drawing/2014/main" id="{5D0CDA46-B30E-BAEB-BB44-58FACC3A3215}"/>
                </a:ext>
              </a:extLst>
            </p:cNvPr>
            <p:cNvSpPr txBox="1"/>
            <p:nvPr/>
          </p:nvSpPr>
          <p:spPr>
            <a:xfrm>
              <a:off x="2071898"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2 km</a:t>
              </a:r>
            </a:p>
          </p:txBody>
        </p:sp>
      </p:grpSp>
    </p:spTree>
    <p:extLst>
      <p:ext uri="{BB962C8B-B14F-4D97-AF65-F5344CB8AC3E}">
        <p14:creationId xmlns:p14="http://schemas.microsoft.com/office/powerpoint/2010/main" val="212198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ΕΣΜ</a:t>
            </a:r>
            <a:r>
              <a:rPr lang="it-IT" b="1" dirty="0">
                <a:solidFill>
                  <a:schemeClr val="tx1">
                    <a:lumMod val="75000"/>
                    <a:lumOff val="25000"/>
                  </a:schemeClr>
                </a:solidFill>
                <a:latin typeface="Arial" panose="020B0604020202020204" pitchFamily="34" charset="0"/>
                <a:cs typeface="Arial" panose="020B0604020202020204" pitchFamily="34" charset="0"/>
              </a:rPr>
              <a:t> 3/3</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764162" y="1445282"/>
            <a:ext cx="662473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ΕΣΜ</a:t>
            </a:r>
            <a:r>
              <a:rPr lang="it-IT" dirty="0">
                <a:solidFill>
                  <a:schemeClr val="tx1">
                    <a:lumMod val="75000"/>
                    <a:lumOff val="25000"/>
                  </a:schemeClr>
                </a:solidFill>
                <a:latin typeface="Arial" panose="020B0604020202020204" pitchFamily="34" charset="0"/>
                <a:cs typeface="Arial" panose="020B0604020202020204" pitchFamily="34" charset="0"/>
              </a:rPr>
              <a:t> </a:t>
            </a:r>
            <a:r>
              <a:rPr lang="el-GR" dirty="0">
                <a:solidFill>
                  <a:schemeClr val="tx1">
                    <a:lumMod val="75000"/>
                    <a:lumOff val="25000"/>
                  </a:schemeClr>
                </a:solidFill>
                <a:latin typeface="Arial" panose="020B0604020202020204" pitchFamily="34" charset="0"/>
                <a:cs typeface="Arial" panose="020B0604020202020204" pitchFamily="34" charset="0"/>
              </a:rPr>
              <a:t>τεχνολογίες για την στάθμευση</a:t>
            </a:r>
            <a:endParaRPr lang="it-IT"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Immagine 3">
            <a:extLst>
              <a:ext uri="{FF2B5EF4-FFF2-40B4-BE49-F238E27FC236}">
                <a16:creationId xmlns:a16="http://schemas.microsoft.com/office/drawing/2014/main" id="{EB6E86BE-BABF-4437-3772-C2B38E1D8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16" t="10388" r="15287" b="17850"/>
          <a:stretch/>
        </p:blipFill>
        <p:spPr>
          <a:xfrm>
            <a:off x="4395259" y="1700997"/>
            <a:ext cx="4713245" cy="4303398"/>
          </a:xfrm>
          <a:prstGeom prst="rect">
            <a:avLst/>
          </a:prstGeom>
        </p:spPr>
      </p:pic>
      <p:pic>
        <p:nvPicPr>
          <p:cNvPr id="13" name="Picture 12"/>
          <p:cNvPicPr>
            <a:picLocks noChangeAspect="1"/>
          </p:cNvPicPr>
          <p:nvPr/>
        </p:nvPicPr>
        <p:blipFill>
          <a:blip r:embed="rId8"/>
          <a:stretch>
            <a:fillRect/>
          </a:stretch>
        </p:blipFill>
        <p:spPr>
          <a:xfrm>
            <a:off x="2829051" y="1907280"/>
            <a:ext cx="1742949" cy="4042000"/>
          </a:xfrm>
          <a:prstGeom prst="rect">
            <a:avLst/>
          </a:prstGeom>
        </p:spPr>
      </p:pic>
      <p:sp>
        <p:nvSpPr>
          <p:cNvPr id="16" name="TextBox 15">
            <a:extLst>
              <a:ext uri="{FF2B5EF4-FFF2-40B4-BE49-F238E27FC236}">
                <a16:creationId xmlns:a16="http://schemas.microsoft.com/office/drawing/2014/main" id="{D7B39C0D-05F8-E6BF-6C62-30EE53708A78}"/>
              </a:ext>
            </a:extLst>
          </p:cNvPr>
          <p:cNvSpPr txBox="1"/>
          <p:nvPr/>
        </p:nvSpPr>
        <p:spPr>
          <a:xfrm>
            <a:off x="251520" y="2118483"/>
            <a:ext cx="2664296" cy="3970318"/>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Με στόχο την παροχή πληροφοριών σε πραγματικό χρόνο</a:t>
            </a:r>
          </a:p>
          <a:p>
            <a:r>
              <a:rPr lang="el-GR" dirty="0">
                <a:solidFill>
                  <a:schemeClr val="tx1">
                    <a:lumMod val="75000"/>
                    <a:lumOff val="25000"/>
                  </a:schemeClr>
                </a:solidFill>
                <a:latin typeface="Arial" panose="020B0604020202020204" pitchFamily="34" charset="0"/>
                <a:cs typeface="Arial" panose="020B0604020202020204" pitchFamily="34" charset="0"/>
              </a:rPr>
              <a:t>σχετικά με τη διαθεσιμότητα στάθμευσης σε συγκεκριμένες περιοχές. Μπορεί επίσης να υποδεικνύουν φθηνότερους χώρους στάθμευσης όπως τις εγκαταστάσεις park&amp;ride και park&amp;pedal).</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16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Εφοδιασμός</a:t>
            </a:r>
            <a:r>
              <a:rPr lang="it-IT" b="1" dirty="0">
                <a:solidFill>
                  <a:schemeClr val="tx1">
                    <a:lumMod val="75000"/>
                    <a:lumOff val="25000"/>
                  </a:schemeClr>
                </a:solidFill>
                <a:latin typeface="Arial" panose="020B0604020202020204" pitchFamily="34" charset="0"/>
                <a:cs typeface="Arial" panose="020B0604020202020204" pitchFamily="34" charset="0"/>
              </a:rPr>
              <a:t> 1/4</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7" name="Table 7">
            <a:extLst>
              <a:ext uri="{FF2B5EF4-FFF2-40B4-BE49-F238E27FC236}">
                <a16:creationId xmlns:a16="http://schemas.microsoft.com/office/drawing/2014/main" id="{C587DF18-084A-7B64-B246-E07ED33A7EE9}"/>
              </a:ext>
            </a:extLst>
          </p:cNvPr>
          <p:cNvGraphicFramePr>
            <a:graphicFrameLocks noGrp="1"/>
          </p:cNvGraphicFramePr>
          <p:nvPr>
            <p:extLst>
              <p:ext uri="{D42A27DB-BD31-4B8C-83A1-F6EECF244321}">
                <p14:modId xmlns:p14="http://schemas.microsoft.com/office/powerpoint/2010/main" val="2135373815"/>
              </p:ext>
            </p:extLst>
          </p:nvPr>
        </p:nvGraphicFramePr>
        <p:xfrm>
          <a:off x="251521" y="1496304"/>
          <a:ext cx="8640000" cy="460800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3780000">
                  <a:extLst>
                    <a:ext uri="{9D8B030D-6E8A-4147-A177-3AD203B41FA5}">
                      <a16:colId xmlns:a16="http://schemas.microsoft.com/office/drawing/2014/main" val="1534034529"/>
                    </a:ext>
                  </a:extLst>
                </a:gridCol>
                <a:gridCol w="3780000">
                  <a:extLst>
                    <a:ext uri="{9D8B030D-6E8A-4147-A177-3AD203B41FA5}">
                      <a16:colId xmlns:a16="http://schemas.microsoft.com/office/drawing/2014/main" val="1129340361"/>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extLst>
                  <a:ext uri="{0D108BD9-81ED-4DB2-BD59-A6C34878D82A}">
                    <a16:rowId xmlns:a16="http://schemas.microsoft.com/office/drawing/2014/main" val="2661296743"/>
                  </a:ext>
                </a:extLst>
              </a:tr>
              <a:tr h="1440000">
                <a:tc>
                  <a:txBody>
                    <a:bodyPr/>
                    <a:lstStyle/>
                    <a:p>
                      <a:pPr algn="l" fontAlgn="ctr"/>
                      <a:r>
                        <a:rPr lang="el-GR" sz="1200" b="1" i="0" u="none" strike="noStrike" dirty="0">
                          <a:solidFill>
                            <a:srgbClr val="000000"/>
                          </a:solidFill>
                          <a:effectLst/>
                          <a:latin typeface="Arial" panose="020B0604020202020204" pitchFamily="34" charset="0"/>
                        </a:rPr>
                        <a:t>Εφοδιασμός</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C.01 </a:t>
                      </a:r>
                      <a:r>
                        <a:rPr lang="el-GR" sz="1200" b="0" i="0" u="none" strike="noStrike" dirty="0">
                          <a:solidFill>
                            <a:srgbClr val="000000"/>
                          </a:solidFill>
                          <a:effectLst/>
                          <a:latin typeface="Arial" panose="020B0604020202020204" pitchFamily="34" charset="0"/>
                          <a:cs typeface="Arial" panose="020B0604020202020204" pitchFamily="34" charset="0"/>
                        </a:rPr>
                        <a:t>Περιορισμός της πρόσβασης των ΒΦΟ στις κεντρικές περιοχές Παραλιμνίου, Αγίας Νάπας και Πρωταρά σε περιορισμένα χρονικά περιθώρια. Προτεινόμενα χρονικά περιθώρια σε περιόδους εκτός αιχμής: πριν από τις 7.00 π.μ., μεταξύ 10.30 και το μεσημέρι και μετά τις 8.00 μ.μ.</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C.02 </a:t>
                      </a:r>
                      <a:r>
                        <a:rPr lang="el-GR" sz="1200" b="0" i="0" u="none" strike="noStrike" dirty="0">
                          <a:solidFill>
                            <a:srgbClr val="000000"/>
                          </a:solidFill>
                          <a:effectLst/>
                          <a:latin typeface="Arial" panose="020B0604020202020204" pitchFamily="34" charset="0"/>
                          <a:cs typeface="Arial" panose="020B0604020202020204" pitchFamily="34" charset="0"/>
                        </a:rPr>
                        <a:t>Δημιουργία περιοχών κοντά στις κεντρικές περιοχές Παραλιμνίου, Αγίας Νάπας και Πρωταρά και άλλων τουριστικών περιοχών όπου οι εμπορευματικές μεταφορές θα μπορούν εύκολα και άμεσα να σταθμεύσουν τα ΒΦΟ και να ολοκληρώσουν τις παραλαβές ή τις παραδόσεις (τελευταίο μίλι) χρησιμοποιώντας μικρά τρόλεϊ ή ποδήλατα εφοδιασμού</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04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Η ιδέα του περιορισμού της πρόσβασης των επαγγελματικών οχημάτων στοχεύει στην άμβλυνση της συμφόρησης των κεντρικών περιοχών στα αστικά κέντρα, διαχωρίζοντας την κυκλοφορία στις ώρες αιχμής από την εμπορική.</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Το μέτρο αυτό αντιπροσωπεύει ένα βήμα εξέλιξης από το προηγούμενο και στοχεύει στην εξάλειψη της εμπορικής κίνητικότητας ΒΦΟ από τις κεντρικές περιοχές, αντικαθιστώντας το με ελαφρύτερα και λιγότερο ρυπογόνα μέσα.</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40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Κεντρική περιοχή Παραλιμνίου: η περιοχή που περιορίζεται από τις ακόλουθες οδούς/λεωφόρους: 1ης Απριλίου, Γρηγορίου Αυξεντίου, Δήμητρας, Σαλαμίνος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Όχι πολύ μακριά από το κέντρο της πόλης, κατά μήκος της οδού Αντώνη Παπαδοπούλου, υπάρχει ένας χώρος στάθμευσης λεωφορείων που μπορεί εύκολα να προσαρμοστεί στις ανάγκες εφοδιασμού.</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spTree>
    <p:extLst>
      <p:ext uri="{BB962C8B-B14F-4D97-AF65-F5344CB8AC3E}">
        <p14:creationId xmlns:p14="http://schemas.microsoft.com/office/powerpoint/2010/main" val="3055610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Εφοδιασμός</a:t>
            </a:r>
            <a:r>
              <a:rPr lang="it-IT" b="1" dirty="0">
                <a:solidFill>
                  <a:schemeClr val="tx1">
                    <a:lumMod val="75000"/>
                    <a:lumOff val="25000"/>
                  </a:schemeClr>
                </a:solidFill>
                <a:latin typeface="Arial" panose="020B0604020202020204" pitchFamily="34" charset="0"/>
                <a:cs typeface="Arial" panose="020B0604020202020204" pitchFamily="34" charset="0"/>
              </a:rPr>
              <a:t> 2/4</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7" name="Table 7">
            <a:extLst>
              <a:ext uri="{FF2B5EF4-FFF2-40B4-BE49-F238E27FC236}">
                <a16:creationId xmlns:a16="http://schemas.microsoft.com/office/drawing/2014/main" id="{C587DF18-084A-7B64-B246-E07ED33A7EE9}"/>
              </a:ext>
            </a:extLst>
          </p:cNvPr>
          <p:cNvGraphicFramePr>
            <a:graphicFrameLocks noGrp="1"/>
          </p:cNvGraphicFramePr>
          <p:nvPr>
            <p:extLst>
              <p:ext uri="{D42A27DB-BD31-4B8C-83A1-F6EECF244321}">
                <p14:modId xmlns:p14="http://schemas.microsoft.com/office/powerpoint/2010/main" val="1843122977"/>
              </p:ext>
            </p:extLst>
          </p:nvPr>
        </p:nvGraphicFramePr>
        <p:xfrm>
          <a:off x="251521" y="1496304"/>
          <a:ext cx="8640000" cy="467656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3780000">
                  <a:extLst>
                    <a:ext uri="{9D8B030D-6E8A-4147-A177-3AD203B41FA5}">
                      <a16:colId xmlns:a16="http://schemas.microsoft.com/office/drawing/2014/main" val="1534034529"/>
                    </a:ext>
                  </a:extLst>
                </a:gridCol>
                <a:gridCol w="3780000">
                  <a:extLst>
                    <a:ext uri="{9D8B030D-6E8A-4147-A177-3AD203B41FA5}">
                      <a16:colId xmlns:a16="http://schemas.microsoft.com/office/drawing/2014/main" val="1129340361"/>
                    </a:ext>
                  </a:extLst>
                </a:gridCol>
              </a:tblGrid>
              <a:tr h="360000">
                <a:tc>
                  <a:txBody>
                    <a:bodyPr/>
                    <a:lstStyle/>
                    <a:p>
                      <a:pPr marL="0" algn="ctr" defTabSz="914400" rtl="0" eaLnBrk="1" fontAlgn="ctr" latinLnBrk="0" hangingPunct="1"/>
                      <a:r>
                        <a:rPr lang="en-US" sz="1400" b="1" kern="1200" dirty="0">
                          <a:solidFill>
                            <a:schemeClr val="lt1"/>
                          </a:solidFill>
                          <a:latin typeface="Arial" panose="020B0604020202020204" pitchFamily="34" charset="0"/>
                          <a:cs typeface="Arial" panose="020B0604020202020204" pitchFamily="34" charset="0"/>
                        </a:rPr>
                        <a:t>Theme</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marL="0" algn="ctr" defTabSz="914400" rtl="0" eaLnBrk="1" latinLnBrk="0" hangingPunct="1"/>
                      <a:r>
                        <a:rPr lang="en-US" sz="1400" dirty="0">
                          <a:latin typeface="Arial" panose="020B0604020202020204" pitchFamily="34" charset="0"/>
                          <a:cs typeface="Arial" panose="020B0604020202020204" pitchFamily="34" charset="0"/>
                        </a:rPr>
                        <a:t>Measures</a:t>
                      </a: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extLst>
                  <a:ext uri="{0D108BD9-81ED-4DB2-BD59-A6C34878D82A}">
                    <a16:rowId xmlns:a16="http://schemas.microsoft.com/office/drawing/2014/main" val="2661296743"/>
                  </a:ext>
                </a:extLst>
              </a:tr>
              <a:tr h="1440000">
                <a:tc>
                  <a:txBody>
                    <a:bodyPr/>
                    <a:lstStyle/>
                    <a:p>
                      <a:pPr algn="l" fontAlgn="ctr"/>
                      <a:r>
                        <a:rPr lang="el-GR" sz="1200" b="1" i="0" u="none" strike="noStrike" dirty="0">
                          <a:solidFill>
                            <a:srgbClr val="000000"/>
                          </a:solidFill>
                          <a:effectLst/>
                          <a:latin typeface="Arial" panose="020B0604020202020204" pitchFamily="34" charset="0"/>
                        </a:rPr>
                        <a:t>Εφοδιασμός</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C.01 </a:t>
                      </a:r>
                      <a:r>
                        <a:rPr lang="el-GR" sz="1200" b="0" i="0" u="none" strike="noStrike" dirty="0">
                          <a:solidFill>
                            <a:srgbClr val="000000"/>
                          </a:solidFill>
                          <a:effectLst/>
                          <a:latin typeface="Arial" panose="020B0604020202020204" pitchFamily="34" charset="0"/>
                          <a:cs typeface="Arial" panose="020B0604020202020204" pitchFamily="34" charset="0"/>
                        </a:rPr>
                        <a:t>Περιορισμός της πρόσβασης των ΒΦΟ στις κεντρικές περιοχές Παραλιμνίου, Αγίας Νάπας και Πρωταρά σε περιορισμένα χρονικά περιθώρια. Προτεινόμενα χρονικά περιθώρια σε περιόδους εκτός αιχμής: πριν από τις 7.00 π.μ., μεταξύ 10.30 και το μεσημέρι και μετά τις 8.00 μ.μ.</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C.02 </a:t>
                      </a:r>
                      <a:r>
                        <a:rPr lang="el-GR" sz="1200" b="0" i="0" u="none" strike="noStrike" dirty="0">
                          <a:solidFill>
                            <a:srgbClr val="000000"/>
                          </a:solidFill>
                          <a:effectLst/>
                          <a:latin typeface="Arial" panose="020B0604020202020204" pitchFamily="34" charset="0"/>
                          <a:cs typeface="Arial" panose="020B0604020202020204" pitchFamily="34" charset="0"/>
                        </a:rPr>
                        <a:t>Δημιουργία περιοχών κοντά στις κεντρικές περιοχές Παραλιμνίου, Αγίας Νάπας και Πρωταρά και άλλων τουριστικών περιοχών όπου οι εμπορευματικές μεταφορές θα μπορούν εύκολα και άμεσα να σταθμεύσουν τα ΒΦΟ και να ολοκληρώσουν τις παραλαβές ή τις παραδόσεις (τελευταίο μίλι) χρησιμοποιώντας μικρά τρόλεϊ ή ποδήλατα εφοδιασμού</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0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Αγία Νάπα έχει την τύχη να έχει ένα είδος εξωτερικού δρόμου που βοηθά στον καθορισμό της κεντρικής περιοχής. Η κεντρική περιοχή μπορεί να οριστεί ως οτιδήποτε μεταξύ της προκυμαίας και των παρακάτω οδών/λεωφόρων: Ισαάκ και Σολωμού, Τεύκρου Ανθία, Δημοκρατίας, Κάβο Γκρέκο. Εναλλακτικά, στη βορειοδυτική πλευρά υπάρχει και η παρουσία του αυτοκινητόδρομου Α3</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περιοχή στην Αγία Νάπα μπορεί να εντοπιστεί στις γειτονιές του κέντρου της πόλης, στο Δημοτικό χώρο στάθμευσης Ομόνοιας, το οποίο μπορεί να κλείσει για την υπόλοιπη κυκλοφορία όταν χρειαστεί. Ο δρόμος που οδηγεί στο πάρκινγκ μπορεί να είναι μονόδρομος μόνο εάν είναι απαραίτητο, μειώνοντας έτσι την δυσκολία διέλευσης μεταξύ ΒΦΟ και άλλων οχημάτων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40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κεντρική περιοχή του Πρωταρά αντιστοιχεί στη λεωφόρο Πρωταρά, η οποία μπορείτε εύκολα να παρακάμφθει χάρη στη νεόδμητη παρακαμπτήρια οδό ή στη λεωφόρο Κάβο Γκρέκο.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περιοχή στον Πρωταρά μπορεί να εντοπιστεί στη νεόδμητη παρακαμπτήρια οδό της Λεωφ. Πρωταρά, όπου υπάρχει αρκετός διαθέσιμος χώρος.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spTree>
    <p:extLst>
      <p:ext uri="{BB962C8B-B14F-4D97-AF65-F5344CB8AC3E}">
        <p14:creationId xmlns:p14="http://schemas.microsoft.com/office/powerpoint/2010/main" val="187852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Εφοδιασμός</a:t>
            </a:r>
            <a:r>
              <a:rPr lang="it-IT" b="1" dirty="0">
                <a:solidFill>
                  <a:schemeClr val="tx1">
                    <a:lumMod val="75000"/>
                    <a:lumOff val="25000"/>
                  </a:schemeClr>
                </a:solidFill>
                <a:latin typeface="Arial" panose="020B0604020202020204" pitchFamily="34" charset="0"/>
                <a:cs typeface="Arial" panose="020B0604020202020204" pitchFamily="34" charset="0"/>
              </a:rPr>
              <a:t> 3/4</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764162" y="1445282"/>
            <a:ext cx="3735510" cy="3693319"/>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Δημιουργία περιοχών κοντά στις κεντρικές περιοχές Παραλιμνίου, Αγίας Νάπας και Πρωταρά και τουριστικών περιοχών όπου οι μεταφορείς εμπορευμάτων θα μπορούν εύκολα και αμέσα να σταθμεύσουν τα ΒΦΟ τους και να ολοκληρώσουν τις παραλαβές ή τις παρδόσεις (τελευταίο μίλι) χρησιμοποιώντας μικρά τρόλεϊ ή ποδήλατα εφοδιασμού (υπηρεσία που παρέχεται από την εταιρεία τους ή άλλους φορείς.</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Immagine 3">
            <a:extLst>
              <a:ext uri="{FF2B5EF4-FFF2-40B4-BE49-F238E27FC236}">
                <a16:creationId xmlns:a16="http://schemas.microsoft.com/office/drawing/2014/main" id="{EB6E86BE-BABF-4437-3772-C2B38E1D806C}"/>
              </a:ext>
            </a:extLst>
          </p:cNvPr>
          <p:cNvPicPr>
            <a:picLocks noChangeAspect="1"/>
          </p:cNvPicPr>
          <p:nvPr/>
        </p:nvPicPr>
        <p:blipFill rotWithShape="1">
          <a:blip r:embed="rId7">
            <a:extLst>
              <a:ext uri="{28A0092B-C50C-407E-A947-70E740481C1C}">
                <a14:useLocalDpi xmlns:a14="http://schemas.microsoft.com/office/drawing/2010/main" val="0"/>
              </a:ext>
            </a:extLst>
          </a:blip>
          <a:srcRect t="7325" b="8951"/>
          <a:stretch/>
        </p:blipFill>
        <p:spPr>
          <a:xfrm>
            <a:off x="5148064" y="1546705"/>
            <a:ext cx="3579151" cy="4532092"/>
          </a:xfrm>
          <a:prstGeom prst="rect">
            <a:avLst/>
          </a:prstGeom>
        </p:spPr>
      </p:pic>
    </p:spTree>
    <p:extLst>
      <p:ext uri="{BB962C8B-B14F-4D97-AF65-F5344CB8AC3E}">
        <p14:creationId xmlns:p14="http://schemas.microsoft.com/office/powerpoint/2010/main" val="1325736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Εφοδιασμός</a:t>
            </a:r>
            <a:r>
              <a:rPr lang="it-IT" b="1" dirty="0">
                <a:solidFill>
                  <a:schemeClr val="tx1">
                    <a:lumMod val="75000"/>
                    <a:lumOff val="25000"/>
                  </a:schemeClr>
                </a:solidFill>
                <a:latin typeface="Arial" panose="020B0604020202020204" pitchFamily="34" charset="0"/>
                <a:cs typeface="Arial" panose="020B0604020202020204" pitchFamily="34" charset="0"/>
              </a:rPr>
              <a:t> 4/4</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327" y="1556792"/>
            <a:ext cx="5439285" cy="448923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2177" y="1556792"/>
            <a:ext cx="3026496" cy="4489239"/>
          </a:xfrm>
          <a:prstGeom prst="rect">
            <a:avLst/>
          </a:prstGeom>
        </p:spPr>
      </p:pic>
    </p:spTree>
    <p:extLst>
      <p:ext uri="{BB962C8B-B14F-4D97-AF65-F5344CB8AC3E}">
        <p14:creationId xmlns:p14="http://schemas.microsoft.com/office/powerpoint/2010/main" val="2541755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1/9</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3423335614"/>
              </p:ext>
            </p:extLst>
          </p:nvPr>
        </p:nvGraphicFramePr>
        <p:xfrm>
          <a:off x="251521" y="1496304"/>
          <a:ext cx="8640000" cy="469149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792000">
                <a:tc>
                  <a:txBody>
                    <a:bodyPr/>
                    <a:lstStyle/>
                    <a:p>
                      <a:pPr algn="l" fontAlgn="ctr"/>
                      <a:r>
                        <a:rPr lang="el-GR" sz="1200" b="1" dirty="0">
                          <a:solidFill>
                            <a:schemeClr val="tx1">
                              <a:lumMod val="75000"/>
                              <a:lumOff val="25000"/>
                            </a:schemeClr>
                          </a:solidFill>
                          <a:latin typeface="Arial" panose="020B0604020202020204" pitchFamily="34" charset="0"/>
                          <a:cs typeface="Arial" panose="020B0604020202020204" pitchFamily="34" charset="0"/>
                        </a:rPr>
                        <a:t>Στάθμευση</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D.01 </a:t>
                      </a:r>
                      <a:r>
                        <a:rPr lang="el-GR" sz="1200" b="0" i="0" u="none" strike="noStrike" dirty="0">
                          <a:solidFill>
                            <a:schemeClr val="tx1"/>
                          </a:solidFill>
                          <a:effectLst/>
                          <a:latin typeface="Arial" panose="020B0604020202020204" pitchFamily="34" charset="0"/>
                          <a:cs typeface="Arial" panose="020B0604020202020204" pitchFamily="34" charset="0"/>
                        </a:rPr>
                        <a:t>Συνεπής πολιτική στάθμευσης σε όλη την περιοχή (π.χ. ακριβότερη στάθμευση εντός οδού από τη στάθμευση εκτός οδού)</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D.02 </a:t>
                      </a:r>
                      <a:r>
                        <a:rPr lang="el-GR" sz="1200" b="0" i="0" u="none" strike="noStrike" dirty="0">
                          <a:solidFill>
                            <a:schemeClr val="tx1"/>
                          </a:solidFill>
                          <a:effectLst/>
                          <a:latin typeface="Arial" panose="020B0604020202020204" pitchFamily="34" charset="0"/>
                          <a:cs typeface="Arial" panose="020B0604020202020204" pitchFamily="34" charset="0"/>
                        </a:rPr>
                        <a:t>Ορισμός ενός ολοκληρωμένου συστήματος ναύλων για τη χρήση υπηρεσιών κινητικότητας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GB" sz="1200" b="0" i="0" u="none" strike="noStrike" dirty="0">
                          <a:solidFill>
                            <a:srgbClr val="000000"/>
                          </a:solidFill>
                          <a:effectLst/>
                          <a:latin typeface="Arial" panose="020B0604020202020204" pitchFamily="34" charset="0"/>
                        </a:rPr>
                        <a:t>D.03 </a:t>
                      </a:r>
                      <a:r>
                        <a:rPr lang="el-GR" sz="1200" b="0" i="0" u="none" strike="noStrike" dirty="0">
                          <a:solidFill>
                            <a:srgbClr val="000000"/>
                          </a:solidFill>
                          <a:effectLst/>
                          <a:latin typeface="Arial" panose="020B0604020202020204" pitchFamily="34" charset="0"/>
                          <a:cs typeface="Arial" panose="020B0604020202020204" pitchFamily="34" charset="0"/>
                        </a:rPr>
                        <a:t>Εφαρμογή στάθμευσης επί πληρωμής στις κεντρικές περιοχές Παραλιμνίου, Αγίας Νάπας και Πρωταρά (εποχιακό)</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Υιοθέτηση μιας πολιτικής στάθμευσης που καθιστά τη χρήση του αυτοκινήτου πιο ακριβή, χρησιμοποιώντας οικονομικά μέαα.</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100" b="0" i="0" u="none" strike="noStrike" dirty="0">
                          <a:solidFill>
                            <a:srgbClr val="000000"/>
                          </a:solidFill>
                          <a:effectLst/>
                          <a:latin typeface="Arial" panose="020B0604020202020204" pitchFamily="34" charset="0"/>
                        </a:rPr>
                        <a:t>Στόχος αυτού του μέτρου είναι η δημιουργία ενός ολοκληρωμένου συστήματος ναύλων, όπου ο ναύλος των μέσων μαζικής μεταφοράς περιλαμβάνει ήδη τον ναύλο στάθμευσης με βολικό τρόπο, καθιστώντας έτσι λιγότερο ελκυστική την πρόσβαση στα κέντρα των πόλεων με αυτοκίνητο και τη στάθμευση εκεί.</a:t>
                      </a:r>
                      <a:endParaRPr lang="en-GB" sz="11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Μετατροπή των σημερινών δωρεάν θέσεων στάθμευσης σε επί πληρωμή, με ναύλο βάσει χρόνου που αποθάρρυνει τη χρήση τους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98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Ο τομέας πολιτικής στάθμευσης περιλαμβάνει όλο τον κύριο αστικοποιημένο πυρήνα του Παραλιμνίου, από τα σύνορα με τη Δερύνεια στα βόρεια έως το στάδιο στο νότο.</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Εφαρμογή συγκεκριμένων εισιτηρίων park &amp; ride, όπου η τιμή στάθμευσης έχει μεγάλη έκπτωση</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Η επέμβαση αυτή μπορεί να γίνει στην κεντρική περιοχή του Παραλιμνίου, προκειμένου να διευρυνθεί ο χώρος που προορίζεται για τους πεζούς. Ορισμένες θέσεις στάθμευσης θα μπορούσαν ενδεχομένως να παραμείνουν, αλλά πρέπει να μετατραπούν από δωρεάν σε επί πληρωμή, με υψηλό τιμολόγιο ανά ώρα, λόγω της κεντρικής τους θέσης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2862247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2/9</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1789621863"/>
              </p:ext>
            </p:extLst>
          </p:nvPr>
        </p:nvGraphicFramePr>
        <p:xfrm>
          <a:off x="251521" y="1496304"/>
          <a:ext cx="8640000" cy="460456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792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l-GR" sz="1200" b="1" dirty="0">
                          <a:solidFill>
                            <a:schemeClr val="tx1">
                              <a:lumMod val="75000"/>
                              <a:lumOff val="25000"/>
                            </a:schemeClr>
                          </a:solidFill>
                          <a:latin typeface="Arial" panose="020B0604020202020204" pitchFamily="34" charset="0"/>
                          <a:cs typeface="Arial" panose="020B0604020202020204" pitchFamily="34" charset="0"/>
                        </a:rPr>
                        <a:t>Στάθμευση</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D.01 </a:t>
                      </a:r>
                      <a:r>
                        <a:rPr lang="el-GR" sz="1200" b="0" i="0" u="none" strike="noStrike" dirty="0">
                          <a:solidFill>
                            <a:schemeClr val="tx1"/>
                          </a:solidFill>
                          <a:effectLst/>
                          <a:latin typeface="Arial" panose="020B0604020202020204" pitchFamily="34" charset="0"/>
                          <a:cs typeface="Arial" panose="020B0604020202020204" pitchFamily="34" charset="0"/>
                        </a:rPr>
                        <a:t>Συνεπής πολιτική στάθμευσης σε όλη την περιοχή (π.χ. ακριβότερη στάθμευση εντός οδού από τη στάθμευση εκτός οδού)</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D.02 </a:t>
                      </a:r>
                      <a:r>
                        <a:rPr lang="el-GR" sz="1200" b="0" i="0" u="none" strike="noStrike" dirty="0">
                          <a:solidFill>
                            <a:schemeClr val="tx1"/>
                          </a:solidFill>
                          <a:effectLst/>
                          <a:latin typeface="Arial" panose="020B0604020202020204" pitchFamily="34" charset="0"/>
                          <a:cs typeface="Arial" panose="020B0604020202020204" pitchFamily="34" charset="0"/>
                        </a:rPr>
                        <a:t>Ορισμός ενός ολοκληρωμένου συστήματος ναύλων για τη χρήση υπηρεσιών κινητικότητας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GB" sz="1200" b="0" i="0" u="none" strike="noStrike" dirty="0">
                          <a:solidFill>
                            <a:srgbClr val="000000"/>
                          </a:solidFill>
                          <a:effectLst/>
                          <a:latin typeface="Arial" panose="020B0604020202020204" pitchFamily="34" charset="0"/>
                        </a:rPr>
                        <a:t>D.03 </a:t>
                      </a:r>
                      <a:r>
                        <a:rPr lang="el-GR" sz="1200" b="0" i="0" u="none" strike="noStrike" dirty="0">
                          <a:solidFill>
                            <a:srgbClr val="000000"/>
                          </a:solidFill>
                          <a:effectLst/>
                          <a:latin typeface="Arial" panose="020B0604020202020204" pitchFamily="34" charset="0"/>
                          <a:cs typeface="Arial" panose="020B0604020202020204" pitchFamily="34" charset="0"/>
                        </a:rPr>
                        <a:t>Εφαρμογή στάθμευσης επί πληρωμής στις κεντρικές περιοχές Παραλιμνίου, Αγίας Νάπας και Πρωταρά (εποχιακό)</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98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Η περιοχή όπου θα εφαρμοστεί η εν λόγω πολιτική στάθμευσης στην Αγία Νάπα καλύπτει όλη την προκυμαία, από την παραλία Νησί έως την παραλία Άμμος Καμπούρη και καλύπτει όλο τον κεντρικό αστικοποιημένο πυρήνα της πόλης</a:t>
                      </a:r>
                      <a:endParaRPr lang="en-GB" sz="1200" b="0" i="0" u="none" strike="noStrike" dirty="0">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l-GR" sz="1200" b="0" i="0" u="none" strike="noStrike" dirty="0">
                          <a:solidFill>
                            <a:srgbClr val="000000"/>
                          </a:solidFill>
                          <a:effectLst/>
                          <a:latin typeface="Arial" panose="020B0604020202020204" pitchFamily="34" charset="0"/>
                        </a:rPr>
                        <a:t>Εφαρμογή συγκεκριμένων εισιτηρίων park &amp; ride, όπου η τιμή στάθμευσης έχει μεγάλη έκπτωση</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100" b="0" i="0" u="none" strike="noStrike" dirty="0">
                          <a:solidFill>
                            <a:srgbClr val="000000"/>
                          </a:solidFill>
                          <a:effectLst/>
                          <a:latin typeface="Arial" panose="020B0604020202020204" pitchFamily="34" charset="0"/>
                        </a:rPr>
                        <a:t>Κατά μήκος ενός από τους κεντρικούς δρόμους της Αγίας Νάπας, η Αρχ. Λεωφ. Μακαρίου ΙΙΙ, υπάρχει ήδη σύστημα στάθμευσης επί πληρωμή. Η πρόταση εδώ είναι να αυξηθεί το ωριαίο τιμολόγιο ώστε να γίνει πιο ακριβό στη χρήση του. Η πρόταση περιλαμβάνει επίσης την κατάργηση των απαραίτητων θέσεων στάθμευσης, ώστε να κατασκευαστεί επαρκώς μια νέα λωρίδα ποδηλάτων</a:t>
                      </a:r>
                      <a:endParaRPr lang="en-GB" sz="11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44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Στον Πρωταρά, η περιοχή που καλύπτεται από την πολιτική στάθμευσης εκτείνεται από το Fig Tree Bay Peninsula βόρεια έως την παραλία Περνέρα, καλύπτοντας τον κύριο πυρήνα της πόλης και όλες τις αστικές περιοχές κατά μήκος του δρόμου Πρωταρά - Κάβο Γκρέκο.</a:t>
                      </a:r>
                      <a:endParaRPr lang="en-GB" sz="1200" b="0" i="0" u="none" strike="noStrike" dirty="0">
                        <a:solidFill>
                          <a:srgbClr val="000000"/>
                        </a:solidFill>
                        <a:effectLst/>
                        <a:latin typeface="Arial" panose="020B0604020202020204" pitchFamily="34" charset="0"/>
                      </a:endParaRPr>
                    </a:p>
                  </a:txBody>
                  <a:tcPr marL="9525" marR="9525" marT="9525" marB="0" anchor="ctr"/>
                </a:tc>
                <a:tc vMerge="1">
                  <a:txBody>
                    <a:bodyPr/>
                    <a:lstStyle/>
                    <a:p>
                      <a:pPr algn="ctr" fontAlgn="ctr"/>
                      <a:r>
                        <a:rPr lang="en-GB" sz="1200" b="0" i="0" u="none" strike="noStrike" dirty="0">
                          <a:solidFill>
                            <a:srgbClr val="000000"/>
                          </a:solidFill>
                          <a:effectLst/>
                          <a:latin typeface="Arial" panose="020B0604020202020204" pitchFamily="34" charset="0"/>
                        </a:rPr>
                        <a:t>Introducing specific park &amp; ride tickets, where the parking price has a strong discount</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Στον Πρωταρά, αυτό το μέτρο θα μπορούσε να εφαρμοστεί κατά μήκος του ενδιάμεσου δρόμου δίπλα στη λεωφόρο Πρωταρά, όπου υπάρχει αρκετός διαθέσιμος χώρος και ορισμένοι ήδη υφιστάμενοι χώροι στάθμευσης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pic>
        <p:nvPicPr>
          <p:cNvPr id="7" name="Picture 6">
            <a:extLst>
              <a:ext uri="{FF2B5EF4-FFF2-40B4-BE49-F238E27FC236}">
                <a16:creationId xmlns:a16="http://schemas.microsoft.com/office/drawing/2014/main" id="{2BCB0958-60CF-148D-8EED-B6A835A9783C}"/>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135510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Εισαγωγή</a:t>
            </a:r>
          </a:p>
        </p:txBody>
      </p:sp>
      <p:sp>
        <p:nvSpPr>
          <p:cNvPr id="7" name="TextBox 6">
            <a:extLst>
              <a:ext uri="{FF2B5EF4-FFF2-40B4-BE49-F238E27FC236}">
                <a16:creationId xmlns:a16="http://schemas.microsoft.com/office/drawing/2014/main" id="{49D2E468-1A8C-467B-370F-FD0BC5001763}"/>
              </a:ext>
            </a:extLst>
          </p:cNvPr>
          <p:cNvSpPr txBox="1"/>
          <p:nvPr/>
        </p:nvSpPr>
        <p:spPr>
          <a:xfrm>
            <a:off x="764162" y="1445282"/>
            <a:ext cx="7408238" cy="4801314"/>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Η παρουσίαση βασίζεται στους </a:t>
            </a:r>
            <a:r>
              <a:rPr lang="el-GR" b="1" dirty="0">
                <a:solidFill>
                  <a:schemeClr val="tx1">
                    <a:lumMod val="75000"/>
                    <a:lumOff val="25000"/>
                  </a:schemeClr>
                </a:solidFill>
                <a:latin typeface="Arial" panose="020B0604020202020204" pitchFamily="34" charset="0"/>
                <a:cs typeface="Arial" panose="020B0604020202020204" pitchFamily="34" charset="0"/>
              </a:rPr>
              <a:t>Στόχους, τους Βασικούς Δείκτες Απόδοσης (KPIs) </a:t>
            </a:r>
            <a:r>
              <a:rPr lang="el-GR" dirty="0">
                <a:solidFill>
                  <a:schemeClr val="tx1">
                    <a:lumMod val="75000"/>
                    <a:lumOff val="25000"/>
                  </a:schemeClr>
                </a:solidFill>
                <a:latin typeface="Arial" panose="020B0604020202020204" pitchFamily="34" charset="0"/>
                <a:cs typeface="Arial" panose="020B0604020202020204" pitchFamily="34" charset="0"/>
              </a:rPr>
              <a:t>και τα </a:t>
            </a:r>
            <a:r>
              <a:rPr lang="el-GR" b="1" dirty="0">
                <a:solidFill>
                  <a:schemeClr val="tx1">
                    <a:lumMod val="75000"/>
                    <a:lumOff val="25000"/>
                  </a:schemeClr>
                </a:solidFill>
                <a:latin typeface="Arial" panose="020B0604020202020204" pitchFamily="34" charset="0"/>
                <a:cs typeface="Arial" panose="020B0604020202020204" pitchFamily="34" charset="0"/>
              </a:rPr>
              <a:t>σχόλια</a:t>
            </a:r>
            <a:r>
              <a:rPr lang="el-GR" dirty="0">
                <a:solidFill>
                  <a:schemeClr val="tx1">
                    <a:lumMod val="75000"/>
                    <a:lumOff val="25000"/>
                  </a:schemeClr>
                </a:solidFill>
                <a:latin typeface="Arial" panose="020B0604020202020204" pitchFamily="34" charset="0"/>
                <a:cs typeface="Arial" panose="020B0604020202020204" pitchFamily="34" charset="0"/>
              </a:rPr>
              <a:t> από </a:t>
            </a:r>
            <a:r>
              <a:rPr lang="el-GR" b="1" dirty="0">
                <a:solidFill>
                  <a:schemeClr val="tx1">
                    <a:lumMod val="75000"/>
                    <a:lumOff val="25000"/>
                  </a:schemeClr>
                </a:solidFill>
                <a:latin typeface="Arial" panose="020B0604020202020204" pitchFamily="34" charset="0"/>
                <a:cs typeface="Arial" panose="020B0604020202020204" pitchFamily="34" charset="0"/>
              </a:rPr>
              <a:t>συναντήσεις</a:t>
            </a:r>
            <a:r>
              <a:rPr lang="el-GR" dirty="0">
                <a:solidFill>
                  <a:schemeClr val="tx1">
                    <a:lumMod val="75000"/>
                    <a:lumOff val="25000"/>
                  </a:schemeClr>
                </a:solidFill>
                <a:latin typeface="Arial" panose="020B0604020202020204" pitchFamily="34" charset="0"/>
                <a:cs typeface="Arial" panose="020B0604020202020204" pitchFamily="34" charset="0"/>
              </a:rPr>
              <a:t> με τους </a:t>
            </a:r>
            <a:r>
              <a:rPr lang="el-GR" b="1" dirty="0">
                <a:solidFill>
                  <a:schemeClr val="tx1">
                    <a:lumMod val="75000"/>
                    <a:lumOff val="25000"/>
                  </a:schemeClr>
                </a:solidFill>
                <a:latin typeface="Arial" panose="020B0604020202020204" pitchFamily="34" charset="0"/>
                <a:cs typeface="Arial" panose="020B0604020202020204" pitchFamily="34" charset="0"/>
              </a:rPr>
              <a:t>Ενδιαφερόμενους Φορείς και τις Δημόσιες Αρχές</a:t>
            </a:r>
            <a:r>
              <a:rPr lang="el-GR" dirty="0">
                <a:solidFill>
                  <a:schemeClr val="tx1">
                    <a:lumMod val="75000"/>
                    <a:lumOff val="25000"/>
                  </a:schemeClr>
                </a:solidFill>
                <a:latin typeface="Arial" panose="020B0604020202020204" pitchFamily="34" charset="0"/>
                <a:cs typeface="Arial" panose="020B0604020202020204" pitchFamily="34" charset="0"/>
              </a:rPr>
              <a:t>. Οι Στόχοι διαρθρώθηκαν γύρω από το Όραμα, τους δείκτες και τους τομείς παρέμβασης που εξετάζονται.</a:t>
            </a:r>
          </a:p>
          <a:p>
            <a:endParaRPr lang="el-GR" dirty="0">
              <a:solidFill>
                <a:schemeClr val="tx1">
                  <a:lumMod val="75000"/>
                  <a:lumOff val="25000"/>
                </a:schemeClr>
              </a:solidFill>
              <a:latin typeface="Arial" panose="020B0604020202020204" pitchFamily="34" charset="0"/>
              <a:cs typeface="Arial" panose="020B0604020202020204" pitchFamily="34" charset="0"/>
            </a:endParaRPr>
          </a:p>
          <a:p>
            <a:r>
              <a:rPr lang="el-GR" dirty="0">
                <a:solidFill>
                  <a:schemeClr val="tx1">
                    <a:lumMod val="75000"/>
                    <a:lumOff val="25000"/>
                  </a:schemeClr>
                </a:solidFill>
                <a:latin typeface="Arial" panose="020B0604020202020204" pitchFamily="34" charset="0"/>
                <a:cs typeface="Arial" panose="020B0604020202020204" pitchFamily="34" charset="0"/>
              </a:rPr>
              <a:t>Η </a:t>
            </a:r>
            <a:r>
              <a:rPr lang="el-GR" b="1" dirty="0">
                <a:solidFill>
                  <a:schemeClr val="tx1">
                    <a:lumMod val="75000"/>
                    <a:lumOff val="25000"/>
                  </a:schemeClr>
                </a:solidFill>
                <a:latin typeface="Arial" panose="020B0604020202020204" pitchFamily="34" charset="0"/>
                <a:cs typeface="Arial" panose="020B0604020202020204" pitchFamily="34" charset="0"/>
              </a:rPr>
              <a:t>βάση των επιλεγμένων Μέτρων </a:t>
            </a:r>
            <a:r>
              <a:rPr lang="el-GR" dirty="0">
                <a:solidFill>
                  <a:schemeClr val="tx1">
                    <a:lumMod val="75000"/>
                    <a:lumOff val="25000"/>
                  </a:schemeClr>
                </a:solidFill>
                <a:latin typeface="Arial" panose="020B0604020202020204" pitchFamily="34" charset="0"/>
                <a:cs typeface="Arial" panose="020B0604020202020204" pitchFamily="34" charset="0"/>
              </a:rPr>
              <a:t>πηγάζει από τις </a:t>
            </a:r>
            <a:r>
              <a:rPr lang="el-GR" b="1" dirty="0">
                <a:solidFill>
                  <a:schemeClr val="tx1">
                    <a:lumMod val="75000"/>
                    <a:lumOff val="25000"/>
                  </a:schemeClr>
                </a:solidFill>
                <a:latin typeface="Arial" panose="020B0604020202020204" pitchFamily="34" charset="0"/>
                <a:cs typeface="Arial" panose="020B0604020202020204" pitchFamily="34" charset="0"/>
              </a:rPr>
              <a:t>διεθνείς δεσμεύσεις</a:t>
            </a:r>
            <a:r>
              <a:rPr lang="el-GR" dirty="0">
                <a:solidFill>
                  <a:schemeClr val="tx1">
                    <a:lumMod val="75000"/>
                    <a:lumOff val="25000"/>
                  </a:schemeClr>
                </a:solidFill>
                <a:latin typeface="Arial" panose="020B0604020202020204" pitchFamily="34" charset="0"/>
                <a:cs typeface="Arial" panose="020B0604020202020204" pitchFamily="34" charset="0"/>
              </a:rPr>
              <a:t> της Κύπρου, τους </a:t>
            </a:r>
            <a:r>
              <a:rPr lang="el-GR" b="1" dirty="0">
                <a:solidFill>
                  <a:schemeClr val="tx1">
                    <a:lumMod val="75000"/>
                    <a:lumOff val="25000"/>
                  </a:schemeClr>
                </a:solidFill>
                <a:latin typeface="Arial" panose="020B0604020202020204" pitchFamily="34" charset="0"/>
                <a:cs typeface="Arial" panose="020B0604020202020204" pitchFamily="34" charset="0"/>
              </a:rPr>
              <a:t>στόχους του SUMP </a:t>
            </a:r>
            <a:r>
              <a:rPr lang="el-GR" dirty="0">
                <a:solidFill>
                  <a:schemeClr val="tx1">
                    <a:lumMod val="75000"/>
                    <a:lumOff val="25000"/>
                  </a:schemeClr>
                </a:solidFill>
                <a:latin typeface="Arial" panose="020B0604020202020204" pitchFamily="34" charset="0"/>
                <a:cs typeface="Arial" panose="020B0604020202020204" pitchFamily="34" charset="0"/>
              </a:rPr>
              <a:t>και τα </a:t>
            </a:r>
            <a:r>
              <a:rPr lang="el-GR" b="1" dirty="0">
                <a:solidFill>
                  <a:schemeClr val="tx1">
                    <a:lumMod val="75000"/>
                    <a:lumOff val="25000"/>
                  </a:schemeClr>
                </a:solidFill>
                <a:latin typeface="Arial" panose="020B0604020202020204" pitchFamily="34" charset="0"/>
                <a:cs typeface="Arial" panose="020B0604020202020204" pitchFamily="34" charset="0"/>
              </a:rPr>
              <a:t>συγκεκριμένα προβλήματα </a:t>
            </a:r>
            <a:r>
              <a:rPr lang="el-GR" dirty="0">
                <a:solidFill>
                  <a:schemeClr val="tx1">
                    <a:lumMod val="75000"/>
                    <a:lumOff val="25000"/>
                  </a:schemeClr>
                </a:solidFill>
                <a:latin typeface="Arial" panose="020B0604020202020204" pitchFamily="34" charset="0"/>
                <a:cs typeface="Arial" panose="020B0604020202020204" pitchFamily="34" charset="0"/>
              </a:rPr>
              <a:t>που εντοπίστηκαν σε προηγούμενα στάδια. Στόχος είναι να δημιουργηθούν μέτρα που θα παράγουν τα </a:t>
            </a:r>
            <a:r>
              <a:rPr lang="el-GR" b="1" dirty="0">
                <a:solidFill>
                  <a:schemeClr val="tx1">
                    <a:lumMod val="75000"/>
                    <a:lumOff val="25000"/>
                  </a:schemeClr>
                </a:solidFill>
                <a:latin typeface="Arial" panose="020B0604020202020204" pitchFamily="34" charset="0"/>
                <a:cs typeface="Arial" panose="020B0604020202020204" pitchFamily="34" charset="0"/>
              </a:rPr>
              <a:t>επιθυμητά αποτελέσματα</a:t>
            </a:r>
            <a:r>
              <a:rPr lang="el-GR" dirty="0">
                <a:solidFill>
                  <a:schemeClr val="tx1">
                    <a:lumMod val="75000"/>
                    <a:lumOff val="25000"/>
                  </a:schemeClr>
                </a:solidFill>
                <a:latin typeface="Arial" panose="020B0604020202020204" pitchFamily="34" charset="0"/>
                <a:cs typeface="Arial" panose="020B0604020202020204" pitchFamily="34" charset="0"/>
              </a:rPr>
              <a:t>.</a:t>
            </a:r>
          </a:p>
          <a:p>
            <a:endParaRPr lang="el-GR" dirty="0">
              <a:solidFill>
                <a:schemeClr val="tx1">
                  <a:lumMod val="75000"/>
                  <a:lumOff val="25000"/>
                </a:schemeClr>
              </a:solidFill>
              <a:latin typeface="Arial" panose="020B0604020202020204" pitchFamily="34" charset="0"/>
              <a:cs typeface="Arial" panose="020B0604020202020204" pitchFamily="34" charset="0"/>
            </a:endParaRPr>
          </a:p>
          <a:p>
            <a:r>
              <a:rPr lang="el-GR" dirty="0">
                <a:solidFill>
                  <a:schemeClr val="tx1">
                    <a:lumMod val="75000"/>
                    <a:lumOff val="25000"/>
                  </a:schemeClr>
                </a:solidFill>
                <a:latin typeface="Arial" panose="020B0604020202020204" pitchFamily="34" charset="0"/>
                <a:cs typeface="Arial" panose="020B0604020202020204" pitchFamily="34" charset="0"/>
              </a:rPr>
              <a:t>Η διαδικασία επιλογής αξιολόγησε την </a:t>
            </a:r>
            <a:r>
              <a:rPr lang="el-GR" b="1" dirty="0">
                <a:solidFill>
                  <a:schemeClr val="tx1">
                    <a:lumMod val="75000"/>
                    <a:lumOff val="25000"/>
                  </a:schemeClr>
                </a:solidFill>
                <a:latin typeface="Arial" panose="020B0604020202020204" pitchFamily="34" charset="0"/>
                <a:cs typeface="Arial" panose="020B0604020202020204" pitchFamily="34" charset="0"/>
              </a:rPr>
              <a:t>ικανότητα εφαρμογής των μέτρων</a:t>
            </a:r>
            <a:r>
              <a:rPr lang="el-GR" dirty="0">
                <a:solidFill>
                  <a:schemeClr val="tx1">
                    <a:lumMod val="75000"/>
                    <a:lumOff val="25000"/>
                  </a:schemeClr>
                </a:solidFill>
                <a:latin typeface="Arial" panose="020B0604020202020204" pitchFamily="34" charset="0"/>
                <a:cs typeface="Arial" panose="020B0604020202020204" pitchFamily="34" charset="0"/>
              </a:rPr>
              <a:t> και την </a:t>
            </a:r>
            <a:r>
              <a:rPr lang="el-GR" b="1" dirty="0">
                <a:solidFill>
                  <a:schemeClr val="tx1">
                    <a:lumMod val="75000"/>
                    <a:lumOff val="25000"/>
                  </a:schemeClr>
                </a:solidFill>
                <a:latin typeface="Arial" panose="020B0604020202020204" pitchFamily="34" charset="0"/>
                <a:cs typeface="Arial" panose="020B0604020202020204" pitchFamily="34" charset="0"/>
              </a:rPr>
              <a:t>επίτευξη των στόχων που </a:t>
            </a:r>
            <a:r>
              <a:rPr lang="el-GR" dirty="0">
                <a:solidFill>
                  <a:schemeClr val="tx1">
                    <a:lumMod val="75000"/>
                    <a:lumOff val="25000"/>
                  </a:schemeClr>
                </a:solidFill>
                <a:latin typeface="Arial" panose="020B0604020202020204" pitchFamily="34" charset="0"/>
                <a:cs typeface="Arial" panose="020B0604020202020204" pitchFamily="34" charset="0"/>
              </a:rPr>
              <a:t>έχουν τεθεί. Η ομάδα των Συμβούλων παρείχε ένα </a:t>
            </a:r>
            <a:r>
              <a:rPr lang="el-GR" b="1" dirty="0">
                <a:solidFill>
                  <a:schemeClr val="tx1">
                    <a:lumMod val="75000"/>
                    <a:lumOff val="25000"/>
                  </a:schemeClr>
                </a:solidFill>
                <a:latin typeface="Arial" panose="020B0604020202020204" pitchFamily="34" charset="0"/>
                <a:cs typeface="Arial" panose="020B0604020202020204" pitchFamily="34" charset="0"/>
              </a:rPr>
              <a:t>σύνολο προσαρμοσμένων προτάσεων ειδικά για την περιοχή</a:t>
            </a:r>
            <a:r>
              <a:rPr lang="el-GR" dirty="0">
                <a:solidFill>
                  <a:schemeClr val="tx1">
                    <a:lumMod val="75000"/>
                    <a:lumOff val="25000"/>
                  </a:schemeClr>
                </a:solidFill>
                <a:latin typeface="Arial" panose="020B0604020202020204" pitchFamily="34" charset="0"/>
                <a:cs typeface="Arial" panose="020B0604020202020204" pitchFamily="34" charset="0"/>
              </a:rPr>
              <a:t>, προκειμένου να ενισχύσει τις δυνατότητες και την ικανότητα εφαρμογής των μέτρων.</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Tree>
    <p:extLst>
      <p:ext uri="{BB962C8B-B14F-4D97-AF65-F5344CB8AC3E}">
        <p14:creationId xmlns:p14="http://schemas.microsoft.com/office/powerpoint/2010/main" val="3722520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3/9</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7" name="Table 6">
            <a:extLst>
              <a:ext uri="{FF2B5EF4-FFF2-40B4-BE49-F238E27FC236}">
                <a16:creationId xmlns:a16="http://schemas.microsoft.com/office/drawing/2014/main" id="{04AD302F-EF02-50C5-0FD7-4529E7743D29}"/>
              </a:ext>
            </a:extLst>
          </p:cNvPr>
          <p:cNvGraphicFramePr>
            <a:graphicFrameLocks noGrp="1"/>
          </p:cNvGraphicFramePr>
          <p:nvPr>
            <p:extLst>
              <p:ext uri="{D42A27DB-BD31-4B8C-83A1-F6EECF244321}">
                <p14:modId xmlns:p14="http://schemas.microsoft.com/office/powerpoint/2010/main" val="1386078462"/>
              </p:ext>
            </p:extLst>
          </p:nvPr>
        </p:nvGraphicFramePr>
        <p:xfrm>
          <a:off x="251521" y="1496304"/>
          <a:ext cx="8640000" cy="460168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792000">
                <a:tc>
                  <a:txBody>
                    <a:bodyPr/>
                    <a:lstStyle/>
                    <a:p>
                      <a:pPr algn="l" fontAlgn="ctr"/>
                      <a:r>
                        <a:rPr lang="el-GR" sz="1200" b="1" dirty="0">
                          <a:solidFill>
                            <a:schemeClr val="tx1">
                              <a:lumMod val="75000"/>
                              <a:lumOff val="25000"/>
                            </a:schemeClr>
                          </a:solidFill>
                          <a:latin typeface="Arial" panose="020B0604020202020204" pitchFamily="34" charset="0"/>
                          <a:cs typeface="Arial" panose="020B0604020202020204" pitchFamily="34" charset="0"/>
                        </a:rPr>
                        <a:t>Στάθμευση</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D.04</a:t>
                      </a:r>
                      <a:r>
                        <a:rPr lang="el-GR" sz="1200" b="0" i="0" u="none" strike="noStrike" dirty="0">
                          <a:solidFill>
                            <a:srgbClr val="000000"/>
                          </a:solidFill>
                          <a:effectLst/>
                          <a:latin typeface="Arial" panose="020B0604020202020204" pitchFamily="34" charset="0"/>
                        </a:rPr>
                        <a:t> </a:t>
                      </a:r>
                      <a:r>
                        <a:rPr lang="el-GR" sz="1200" b="0" i="0" u="none" strike="noStrike" dirty="0">
                          <a:solidFill>
                            <a:srgbClr val="000000"/>
                          </a:solidFill>
                          <a:effectLst/>
                          <a:latin typeface="Arial" panose="020B0604020202020204" pitchFamily="34" charset="0"/>
                          <a:cs typeface="Arial" panose="020B0604020202020204" pitchFamily="34" charset="0"/>
                        </a:rPr>
                        <a:t>Αφαίρεση της στάθμευσης εντός οδού όπου απαιτείται χώρος για τη διαπλάτυνση πεζοδρομίων ή/και ποδηλατοδρόμων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D.05 </a:t>
                      </a:r>
                      <a:r>
                        <a:rPr lang="el-GR" sz="1200" b="0" i="0" u="none" strike="noStrike" dirty="0">
                          <a:solidFill>
                            <a:srgbClr val="000000"/>
                          </a:solidFill>
                          <a:effectLst/>
                          <a:latin typeface="Arial" panose="020B0604020202020204" pitchFamily="34" charset="0"/>
                          <a:cs typeface="Arial" panose="020B0604020202020204" pitchFamily="34" charset="0"/>
                        </a:rPr>
                        <a:t>Υλοποίηση </a:t>
                      </a:r>
                      <a:r>
                        <a:rPr lang="en-GB" sz="1200" b="0" i="0" u="none" strike="noStrike" dirty="0">
                          <a:solidFill>
                            <a:srgbClr val="000000"/>
                          </a:solidFill>
                          <a:effectLst/>
                          <a:latin typeface="Arial" panose="020B0604020202020204" pitchFamily="34" charset="0"/>
                          <a:cs typeface="Arial" panose="020B0604020202020204" pitchFamily="34" charset="0"/>
                        </a:rPr>
                        <a:t>park &amp; rides/</a:t>
                      </a:r>
                      <a:r>
                        <a:rPr lang="el-GR" sz="1200" b="0" i="0" u="none" strike="noStrike" dirty="0">
                          <a:solidFill>
                            <a:srgbClr val="000000"/>
                          </a:solidFill>
                          <a:effectLst/>
                          <a:latin typeface="Arial" panose="020B0604020202020204" pitchFamily="34" charset="0"/>
                          <a:cs typeface="Arial" panose="020B0604020202020204" pitchFamily="34" charset="0"/>
                        </a:rPr>
                        <a:t>πολυτροπικών κόμβων/</a:t>
                      </a:r>
                      <a:r>
                        <a:rPr lang="en-GB" sz="1200" b="0" i="0" u="none" strike="noStrike" dirty="0">
                          <a:solidFill>
                            <a:srgbClr val="000000"/>
                          </a:solidFill>
                          <a:effectLst/>
                          <a:latin typeface="Arial" panose="020B0604020202020204" pitchFamily="34" charset="0"/>
                          <a:cs typeface="Arial" panose="020B0604020202020204" pitchFamily="34" charset="0"/>
                        </a:rPr>
                        <a:t>park &amp; pedal</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D.06 </a:t>
                      </a:r>
                      <a:r>
                        <a:rPr lang="el-GR" sz="1200" b="0" i="0" u="none" strike="noStrike" dirty="0">
                          <a:solidFill>
                            <a:srgbClr val="000000"/>
                          </a:solidFill>
                          <a:effectLst/>
                          <a:latin typeface="Arial" panose="020B0604020202020204" pitchFamily="34" charset="0"/>
                          <a:cs typeface="Arial" panose="020B0604020202020204" pitchFamily="34" charset="0"/>
                        </a:rPr>
                        <a:t>Πολιτικές που αποσκοπούν στη μείωση της ιδιοκτησίας ιδιωτικών αυτοκινήτων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26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Αφαιίρεση των χώρων στάθμευσης που βρίσκονται στο δρόμο για πεζόδρομους/ποδηλατόδρομους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Δημιουργία ενός δικτύου πολυτροπικών κόμβων, όπου οι χρήστες μπορούν, στο πλαίσιο ενός συστήματος ενός ναύλου, να μεταφέρονται απρόσκοπτα από τη μια υπηρεσία στην άλλη</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Αυτό το σύνολο πολιτικών μπορεί να συμβάλει στη μείωση του αριθμού των ιδιωτικών αυτοκινήτων που κυκλοφορούν, για παράδειγμα, περιορίζοντας τον αριθμό των θέσεων στάθμευσης σε νέες οικοδομές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216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Η επέμβαση αυτή μπορεί να γίνει στην κεντρική περιοχή του Παραλιμνίου, προκειμένου να διευρυνθεί ο χώρος που προορίζεται για τους πεζούς. Ορισμένες θέσεις στάθμευσης θα μπορούσαν ενδεχομένως να παραμείνουν, αλλά πρέπει να μετατραπούν από δωρεάν σε επί πληρωμή, με υψηλό τιμολόγιο ανά ώρα, λόγω της κεντρικής τους θέσης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Κεντρικός Σταθμός Λεωφορείων Παραλιμνίου, ο οποίος μπορεί να βελτιωθεί και να μετατραπεί σε πολυτροπικό κόμβο. Σχετικά με τα park&amp;rides, υπάρχει η δυνατότητα κατασκευής ενός-δυο από αυτά σε κάποιες βασικές περιοχές της Επαρχίας, όπως στην άκρη του αυτοκινητόδρομου Α3 ακριβώς στο κεντρικό σημείο μεταξύ Παραλιμνίου και Αγίας Νάπας.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pic>
        <p:nvPicPr>
          <p:cNvPr id="9" name="Picture 8">
            <a:extLst>
              <a:ext uri="{FF2B5EF4-FFF2-40B4-BE49-F238E27FC236}">
                <a16:creationId xmlns:a16="http://schemas.microsoft.com/office/drawing/2014/main" id="{BD9974E5-AD36-0B89-14EE-4913098D679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329302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4/9</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4041312791"/>
              </p:ext>
            </p:extLst>
          </p:nvPr>
        </p:nvGraphicFramePr>
        <p:xfrm>
          <a:off x="251521" y="1496304"/>
          <a:ext cx="8640000" cy="465208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792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l-GR" sz="1200" b="1" dirty="0">
                          <a:solidFill>
                            <a:schemeClr val="tx1">
                              <a:lumMod val="75000"/>
                              <a:lumOff val="25000"/>
                            </a:schemeClr>
                          </a:solidFill>
                          <a:latin typeface="Arial" panose="020B0604020202020204" pitchFamily="34" charset="0"/>
                          <a:cs typeface="Arial" panose="020B0604020202020204" pitchFamily="34" charset="0"/>
                        </a:rPr>
                        <a:t>Στάθμευση</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D.04</a:t>
                      </a:r>
                      <a:r>
                        <a:rPr lang="el-GR" sz="1200" b="0" i="0" u="none" strike="noStrike" dirty="0">
                          <a:solidFill>
                            <a:srgbClr val="000000"/>
                          </a:solidFill>
                          <a:effectLst/>
                          <a:latin typeface="Arial" panose="020B0604020202020204" pitchFamily="34" charset="0"/>
                        </a:rPr>
                        <a:t> </a:t>
                      </a:r>
                      <a:r>
                        <a:rPr lang="el-GR" sz="1200" b="0" i="0" u="none" strike="noStrike" dirty="0">
                          <a:solidFill>
                            <a:srgbClr val="000000"/>
                          </a:solidFill>
                          <a:effectLst/>
                          <a:latin typeface="Arial" panose="020B0604020202020204" pitchFamily="34" charset="0"/>
                          <a:cs typeface="Arial" panose="020B0604020202020204" pitchFamily="34" charset="0"/>
                        </a:rPr>
                        <a:t>Αφαίρεση της στάθμευσης εντός οδού όπου απαιτείται χώρος για τη διαπλάτυνση πεζοδρομίων ή/και ποδηλατοδρόμων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D.05 </a:t>
                      </a:r>
                      <a:r>
                        <a:rPr lang="el-GR" sz="1200" b="0" i="0" u="none" strike="noStrike" dirty="0">
                          <a:solidFill>
                            <a:srgbClr val="000000"/>
                          </a:solidFill>
                          <a:effectLst/>
                          <a:latin typeface="Arial" panose="020B0604020202020204" pitchFamily="34" charset="0"/>
                          <a:cs typeface="Arial" panose="020B0604020202020204" pitchFamily="34" charset="0"/>
                        </a:rPr>
                        <a:t>Υλοποίηση </a:t>
                      </a:r>
                      <a:r>
                        <a:rPr lang="en-GB" sz="1200" b="0" i="0" u="none" strike="noStrike" dirty="0">
                          <a:solidFill>
                            <a:srgbClr val="000000"/>
                          </a:solidFill>
                          <a:effectLst/>
                          <a:latin typeface="Arial" panose="020B0604020202020204" pitchFamily="34" charset="0"/>
                          <a:cs typeface="Arial" panose="020B0604020202020204" pitchFamily="34" charset="0"/>
                        </a:rPr>
                        <a:t>park &amp; rides/</a:t>
                      </a:r>
                      <a:r>
                        <a:rPr lang="el-GR" sz="1200" b="0" i="0" u="none" strike="noStrike" dirty="0">
                          <a:solidFill>
                            <a:srgbClr val="000000"/>
                          </a:solidFill>
                          <a:effectLst/>
                          <a:latin typeface="Arial" panose="020B0604020202020204" pitchFamily="34" charset="0"/>
                          <a:cs typeface="Arial" panose="020B0604020202020204" pitchFamily="34" charset="0"/>
                        </a:rPr>
                        <a:t>πολυτροπικών κόμβων/</a:t>
                      </a:r>
                      <a:r>
                        <a:rPr lang="en-GB" sz="1200" b="0" i="0" u="none" strike="noStrike" dirty="0">
                          <a:solidFill>
                            <a:srgbClr val="000000"/>
                          </a:solidFill>
                          <a:effectLst/>
                          <a:latin typeface="Arial" panose="020B0604020202020204" pitchFamily="34" charset="0"/>
                          <a:cs typeface="Arial" panose="020B0604020202020204" pitchFamily="34" charset="0"/>
                        </a:rPr>
                        <a:t>park &amp; pedal</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D.06 </a:t>
                      </a:r>
                      <a:r>
                        <a:rPr lang="el-GR" sz="1200" b="0" i="0" u="none" strike="noStrike" dirty="0">
                          <a:solidFill>
                            <a:srgbClr val="000000"/>
                          </a:solidFill>
                          <a:effectLst/>
                          <a:latin typeface="Arial" panose="020B0604020202020204" pitchFamily="34" charset="0"/>
                          <a:cs typeface="Arial" panose="020B0604020202020204" pitchFamily="34" charset="0"/>
                        </a:rPr>
                        <a:t>Πολιτικές που αποσκοπούν στη μείωση της ιδιοκτησίας ιδιωτικών αυτοκινήτων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98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Κατά μήκος ενός από τους κεντρικούς δρόμους της Αγίας Νάπας, η Αρχ. Λεωφ. Μακαρίου ΙΙΙ, υπάρχει ήδη σύστημα στάθμευσης επί πληρωμή. Η πρόταση εδώ είναι να αυξηθεί το ωριαίο τιμολόγιο ώστε να γίνει πιο ακριβό στη χρήση του. Η πρόταση περιλαμβάνει επίσης την κατάργηση των απαραίτητων θέσεων στάθμευσης, ώστε να κατασκευαστεί επαρκώς μια νέα λωρίδα ποδηλάτων</a:t>
                      </a:r>
                      <a:endParaRPr lang="en-GB" sz="1200" b="0" i="0" u="none" strike="noStrike" dirty="0">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l-GR" sz="1200" b="0" i="0" u="none" strike="noStrike" dirty="0">
                          <a:solidFill>
                            <a:srgbClr val="000000"/>
                          </a:solidFill>
                          <a:effectLst/>
                          <a:latin typeface="Arial" panose="020B0604020202020204" pitchFamily="34" charset="0"/>
                        </a:rPr>
                        <a:t>Η στάση του λεωφορείου του Μοναστηρίου λειτουργεί ως κύριο σημείο μετεπιβήβασης μεταξύ τοπικών και υπεραστικών υπηρεσιών. Ο Πρωταράς εξυπηρετείται μόνο με 5 υπεραστικά λεωφορεία την ημέρα και δεν έχει «κεντρική» στάση λεωφορείου. Όσον αφορά τα park&amp;rides, υπάρχει η δυνατότητα κατασκευής ενός-δυο από αυτά σε ορισμένες βασικές περιοχές της Επαρχίας, όπως στην άκρη του αυτοκινητόδρομου Α3. ακριβώς στο κεντρικό σημείο μεταξύ Παραλιμνίου και Αγίας Νάπας.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296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Κατάργηση στάθμευσης επί της οδού κατά μήκος της λεωφόρου Πρωταρά, προκειμένου να δημιουργηθεί ένας κατάλληλος χώρος φιλικός για τους πεζούς</a:t>
                      </a:r>
                      <a:endParaRPr lang="en-GB" sz="1200" b="0" i="0" u="none" strike="noStrike" dirty="0">
                        <a:solidFill>
                          <a:srgbClr val="000000"/>
                        </a:solidFill>
                        <a:effectLst/>
                        <a:latin typeface="Arial" panose="020B0604020202020204" pitchFamily="34" charset="0"/>
                      </a:endParaRPr>
                    </a:p>
                  </a:txBody>
                  <a:tcPr marL="9525" marR="9525" marT="9525" marB="0" anchor="ctr"/>
                </a:tc>
                <a:tc vMerge="1">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pic>
        <p:nvPicPr>
          <p:cNvPr id="7" name="Picture 6">
            <a:extLst>
              <a:ext uri="{FF2B5EF4-FFF2-40B4-BE49-F238E27FC236}">
                <a16:creationId xmlns:a16="http://schemas.microsoft.com/office/drawing/2014/main" id="{E7CBE119-28E8-96C9-B7E1-39780F3B1BF6}"/>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4057353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5/9</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764162" y="1445282"/>
            <a:ext cx="4023862" cy="286232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Η στρατηγική στοχεύει στη μείωση της χρήσης του αυτοκινήτου, προσπαθώντας να προωθήσει τη μετάβαση σε πιο βιώσιμες εναλλακτικές λύσεις, όπως τα ποδήλατα και τα μέσα μαζικής μεταφοράς, χάρη στην εφαρμογή του park and ride και την καθιέρωση ολοκληρωμένων ναύλων με τα μέσα μαζικής μεταφοράς.</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719ADB0-8405-9D54-97FF-509D9C985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963" t="33719" r="9626" b="10378"/>
          <a:stretch/>
        </p:blipFill>
        <p:spPr>
          <a:xfrm>
            <a:off x="5004048" y="1556792"/>
            <a:ext cx="3744416" cy="4536503"/>
          </a:xfrm>
          <a:prstGeom prst="rect">
            <a:avLst/>
          </a:prstGeom>
        </p:spPr>
      </p:pic>
      <p:grpSp>
        <p:nvGrpSpPr>
          <p:cNvPr id="16" name="Group 15"/>
          <p:cNvGrpSpPr/>
          <p:nvPr/>
        </p:nvGrpSpPr>
        <p:grpSpPr>
          <a:xfrm>
            <a:off x="5370747" y="5699666"/>
            <a:ext cx="2115709" cy="291100"/>
            <a:chOff x="523667" y="4935495"/>
            <a:chExt cx="2115709" cy="291100"/>
          </a:xfrm>
        </p:grpSpPr>
        <p:cxnSp>
          <p:nvCxnSpPr>
            <p:cNvPr id="17" name="Elbow Connector 16"/>
            <p:cNvCxnSpPr/>
            <p:nvPr/>
          </p:nvCxnSpPr>
          <p:spPr>
            <a:xfrm>
              <a:off x="611560" y="5154587"/>
              <a:ext cx="1656184" cy="72008"/>
            </a:xfrm>
            <a:prstGeom prst="bentConnector3">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D0CDA46-B30E-BAEB-BB44-58FACC3A3215}"/>
                </a:ext>
              </a:extLst>
            </p:cNvPr>
            <p:cNvSpPr txBox="1"/>
            <p:nvPr/>
          </p:nvSpPr>
          <p:spPr>
            <a:xfrm>
              <a:off x="523667"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0</a:t>
              </a:r>
            </a:p>
          </p:txBody>
        </p:sp>
        <p:sp>
          <p:nvSpPr>
            <p:cNvPr id="19" name="TextBox 18">
              <a:extLst>
                <a:ext uri="{FF2B5EF4-FFF2-40B4-BE49-F238E27FC236}">
                  <a16:creationId xmlns:a16="http://schemas.microsoft.com/office/drawing/2014/main" id="{5D0CDA46-B30E-BAEB-BB44-58FACC3A3215}"/>
                </a:ext>
              </a:extLst>
            </p:cNvPr>
            <p:cNvSpPr txBox="1"/>
            <p:nvPr/>
          </p:nvSpPr>
          <p:spPr>
            <a:xfrm>
              <a:off x="1221744"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5D0CDA46-B30E-BAEB-BB44-58FACC3A3215}"/>
                </a:ext>
              </a:extLst>
            </p:cNvPr>
            <p:cNvSpPr txBox="1"/>
            <p:nvPr/>
          </p:nvSpPr>
          <p:spPr>
            <a:xfrm>
              <a:off x="2071898"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2 km</a:t>
              </a:r>
            </a:p>
          </p:txBody>
        </p:sp>
      </p:grpSp>
    </p:spTree>
    <p:extLst>
      <p:ext uri="{BB962C8B-B14F-4D97-AF65-F5344CB8AC3E}">
        <p14:creationId xmlns:p14="http://schemas.microsoft.com/office/powerpoint/2010/main" val="175652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6/9</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764162" y="1445282"/>
            <a:ext cx="5831210" cy="1754326"/>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Τα μέτρα D.01 και D.03 προβλέπουν την εφαρμογή μιας πολιτικής στάθμευσης σε ολόκληρη την περιοχή, σύμφωνα με την οποία μια θέση στάθμευσης πιο κοντά στο κέντρο της πόλης είναι πιο ακριβή από μια θέση στάθμευσης μακριά από αυτό ή από μια θέση στάθμευσης σε υποδομές τύπου park&amp;ride/park&amp;pedal.</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0908" y="1473096"/>
            <a:ext cx="1757556" cy="197339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t="22814" r="42" b="32660"/>
          <a:stretch/>
        </p:blipFill>
        <p:spPr>
          <a:xfrm>
            <a:off x="899592" y="3429000"/>
            <a:ext cx="7848872" cy="2622448"/>
          </a:xfrm>
          <a:prstGeom prst="rect">
            <a:avLst/>
          </a:prstGeom>
        </p:spPr>
      </p:pic>
    </p:spTree>
    <p:extLst>
      <p:ext uri="{BB962C8B-B14F-4D97-AF65-F5344CB8AC3E}">
        <p14:creationId xmlns:p14="http://schemas.microsoft.com/office/powerpoint/2010/main" val="10635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7/9</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506929" y="1445282"/>
            <a:ext cx="8128318" cy="1200329"/>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D.01 </a:t>
            </a:r>
            <a:r>
              <a:rPr lang="el-GR" dirty="0">
                <a:solidFill>
                  <a:schemeClr val="tx1">
                    <a:lumMod val="75000"/>
                    <a:lumOff val="25000"/>
                  </a:schemeClr>
                </a:solidFill>
                <a:latin typeface="Arial" panose="020B0604020202020204" pitchFamily="34" charset="0"/>
                <a:cs typeface="Arial" panose="020B0604020202020204" pitchFamily="34" charset="0"/>
              </a:rPr>
              <a:t>Συνεπής πολιτική στάθμευσης σε όλη την επαρχία (π.χ. ακριβότερη στάθμευση στο δρόμο από τη στάθμευση εκτός δρόμου) + D.03 Εφαρμογή στάθμευσης επί πληρωμής στις κεντρικές περιοχές του Παραλιμνίου, της Αγίας Νάπας και του Πρωταρά</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719ADB0-8405-9D54-97FF-509D9C985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442" t="36849" r="31005" b="31542"/>
          <a:stretch/>
        </p:blipFill>
        <p:spPr>
          <a:xfrm>
            <a:off x="251520" y="2730313"/>
            <a:ext cx="5595493" cy="2575703"/>
          </a:xfrm>
          <a:prstGeom prst="rect">
            <a:avLst/>
          </a:prstGeom>
        </p:spPr>
      </p:pic>
      <p:pic>
        <p:nvPicPr>
          <p:cNvPr id="14" name="Picture 13">
            <a:extLst>
              <a:ext uri="{FF2B5EF4-FFF2-40B4-BE49-F238E27FC236}">
                <a16:creationId xmlns:a16="http://schemas.microsoft.com/office/drawing/2014/main" id="{9719ADB0-8405-9D54-97FF-509D9C985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44" t="16097" r="60395" b="52344"/>
          <a:stretch/>
        </p:blipFill>
        <p:spPr>
          <a:xfrm>
            <a:off x="5934906" y="2714991"/>
            <a:ext cx="2987814" cy="2560983"/>
          </a:xfrm>
          <a:prstGeom prst="rect">
            <a:avLst/>
          </a:prstGeom>
        </p:spPr>
      </p:pic>
      <p:grpSp>
        <p:nvGrpSpPr>
          <p:cNvPr id="15" name="Group 14"/>
          <p:cNvGrpSpPr/>
          <p:nvPr/>
        </p:nvGrpSpPr>
        <p:grpSpPr>
          <a:xfrm>
            <a:off x="523667" y="4935495"/>
            <a:ext cx="2115709" cy="291100"/>
            <a:chOff x="523667" y="4935495"/>
            <a:chExt cx="2115709" cy="291100"/>
          </a:xfrm>
        </p:grpSpPr>
        <p:cxnSp>
          <p:nvCxnSpPr>
            <p:cNvPr id="16" name="Elbow Connector 15"/>
            <p:cNvCxnSpPr/>
            <p:nvPr/>
          </p:nvCxnSpPr>
          <p:spPr>
            <a:xfrm>
              <a:off x="611560" y="5154587"/>
              <a:ext cx="1656184" cy="72008"/>
            </a:xfrm>
            <a:prstGeom prst="bentConnector3">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D0CDA46-B30E-BAEB-BB44-58FACC3A3215}"/>
                </a:ext>
              </a:extLst>
            </p:cNvPr>
            <p:cNvSpPr txBox="1"/>
            <p:nvPr/>
          </p:nvSpPr>
          <p:spPr>
            <a:xfrm>
              <a:off x="523667"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0</a:t>
              </a:r>
            </a:p>
          </p:txBody>
        </p:sp>
        <p:sp>
          <p:nvSpPr>
            <p:cNvPr id="18" name="TextBox 17">
              <a:extLst>
                <a:ext uri="{FF2B5EF4-FFF2-40B4-BE49-F238E27FC236}">
                  <a16:creationId xmlns:a16="http://schemas.microsoft.com/office/drawing/2014/main" id="{5D0CDA46-B30E-BAEB-BB44-58FACC3A3215}"/>
                </a:ext>
              </a:extLst>
            </p:cNvPr>
            <p:cNvSpPr txBox="1"/>
            <p:nvPr/>
          </p:nvSpPr>
          <p:spPr>
            <a:xfrm>
              <a:off x="1221744"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5D0CDA46-B30E-BAEB-BB44-58FACC3A3215}"/>
                </a:ext>
              </a:extLst>
            </p:cNvPr>
            <p:cNvSpPr txBox="1"/>
            <p:nvPr/>
          </p:nvSpPr>
          <p:spPr>
            <a:xfrm>
              <a:off x="2071898"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2 km</a:t>
              </a:r>
            </a:p>
          </p:txBody>
        </p:sp>
      </p:grpSp>
      <p:grpSp>
        <p:nvGrpSpPr>
          <p:cNvPr id="20" name="Group 19"/>
          <p:cNvGrpSpPr/>
          <p:nvPr/>
        </p:nvGrpSpPr>
        <p:grpSpPr>
          <a:xfrm>
            <a:off x="6207053" y="4935495"/>
            <a:ext cx="2115709" cy="291100"/>
            <a:chOff x="523667" y="4935495"/>
            <a:chExt cx="2115709" cy="291100"/>
          </a:xfrm>
        </p:grpSpPr>
        <p:cxnSp>
          <p:nvCxnSpPr>
            <p:cNvPr id="21" name="Elbow Connector 20"/>
            <p:cNvCxnSpPr/>
            <p:nvPr/>
          </p:nvCxnSpPr>
          <p:spPr>
            <a:xfrm>
              <a:off x="611560" y="5154587"/>
              <a:ext cx="1656184" cy="72008"/>
            </a:xfrm>
            <a:prstGeom prst="bentConnector3">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5D0CDA46-B30E-BAEB-BB44-58FACC3A3215}"/>
                </a:ext>
              </a:extLst>
            </p:cNvPr>
            <p:cNvSpPr txBox="1"/>
            <p:nvPr/>
          </p:nvSpPr>
          <p:spPr>
            <a:xfrm>
              <a:off x="523667"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0</a:t>
              </a:r>
            </a:p>
          </p:txBody>
        </p:sp>
        <p:sp>
          <p:nvSpPr>
            <p:cNvPr id="23" name="TextBox 22">
              <a:extLst>
                <a:ext uri="{FF2B5EF4-FFF2-40B4-BE49-F238E27FC236}">
                  <a16:creationId xmlns:a16="http://schemas.microsoft.com/office/drawing/2014/main" id="{5D0CDA46-B30E-BAEB-BB44-58FACC3A3215}"/>
                </a:ext>
              </a:extLst>
            </p:cNvPr>
            <p:cNvSpPr txBox="1"/>
            <p:nvPr/>
          </p:nvSpPr>
          <p:spPr>
            <a:xfrm>
              <a:off x="1221744"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5D0CDA46-B30E-BAEB-BB44-58FACC3A3215}"/>
                </a:ext>
              </a:extLst>
            </p:cNvPr>
            <p:cNvSpPr txBox="1"/>
            <p:nvPr/>
          </p:nvSpPr>
          <p:spPr>
            <a:xfrm>
              <a:off x="2071898" y="4935495"/>
              <a:ext cx="567478" cy="276999"/>
            </a:xfrm>
            <a:prstGeom prst="rect">
              <a:avLst/>
            </a:prstGeom>
            <a:noFill/>
          </p:spPr>
          <p:txBody>
            <a:bodyPr wrap="square" rtlCol="0">
              <a:spAutoFit/>
            </a:bodyPr>
            <a:lstStyle/>
            <a:p>
              <a:r>
                <a:rPr lang="it-IT" sz="1200" i="1" dirty="0">
                  <a:solidFill>
                    <a:schemeClr val="tx1">
                      <a:lumMod val="75000"/>
                      <a:lumOff val="25000"/>
                    </a:schemeClr>
                  </a:solidFill>
                  <a:latin typeface="Arial" panose="020B0604020202020204" pitchFamily="34" charset="0"/>
                  <a:cs typeface="Arial" panose="020B0604020202020204" pitchFamily="34" charset="0"/>
                </a:rPr>
                <a:t>2 km</a:t>
              </a:r>
            </a:p>
          </p:txBody>
        </p:sp>
      </p:grpSp>
    </p:spTree>
    <p:extLst>
      <p:ext uri="{BB962C8B-B14F-4D97-AF65-F5344CB8AC3E}">
        <p14:creationId xmlns:p14="http://schemas.microsoft.com/office/powerpoint/2010/main" val="144590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8/9</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3" name="TextBox 12">
            <a:extLst>
              <a:ext uri="{FF2B5EF4-FFF2-40B4-BE49-F238E27FC236}">
                <a16:creationId xmlns:a16="http://schemas.microsoft.com/office/drawing/2014/main" id="{5D0CDA46-B30E-BAEB-BB44-58FACC3A3215}"/>
              </a:ext>
            </a:extLst>
          </p:cNvPr>
          <p:cNvSpPr txBox="1"/>
          <p:nvPr/>
        </p:nvSpPr>
        <p:spPr>
          <a:xfrm>
            <a:off x="764162" y="1445282"/>
            <a:ext cx="7840286" cy="646331"/>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Ορισμός ολοκληρωμένου συστήματος ναύλων για τους κόμβους ανταλλαγής (</a:t>
            </a:r>
            <a:r>
              <a:rPr lang="en-US" dirty="0">
                <a:solidFill>
                  <a:schemeClr val="tx1">
                    <a:lumMod val="75000"/>
                    <a:lumOff val="25000"/>
                  </a:schemeClr>
                </a:solidFill>
                <a:latin typeface="Arial" panose="020B0604020202020204" pitchFamily="34" charset="0"/>
                <a:cs typeface="Arial" panose="020B0604020202020204" pitchFamily="34" charset="0"/>
              </a:rPr>
              <a:t>park &amp; ride/intermodal hubs</a:t>
            </a:r>
            <a:r>
              <a:rPr lang="el-GR" dirty="0">
                <a:solidFill>
                  <a:schemeClr val="tx1">
                    <a:lumMod val="75000"/>
                    <a:lumOff val="25000"/>
                  </a:schemeClr>
                </a:solidFill>
                <a:latin typeface="Arial" panose="020B0604020202020204" pitchFamily="34" charset="0"/>
                <a:cs typeface="Arial" panose="020B0604020202020204" pitchFamily="34" charset="0"/>
              </a:rPr>
              <a: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A3B9951-23BA-BE98-AA37-E06DFBB5F7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821"/>
          <a:stretch/>
        </p:blipFill>
        <p:spPr>
          <a:xfrm>
            <a:off x="4644388" y="4194130"/>
            <a:ext cx="2879940" cy="1922611"/>
          </a:xfrm>
          <a:prstGeom prst="rect">
            <a:avLst/>
          </a:prstGeom>
        </p:spPr>
      </p:pic>
      <p:pic>
        <p:nvPicPr>
          <p:cNvPr id="15" name="Picture 14">
            <a:extLst>
              <a:ext uri="{FF2B5EF4-FFF2-40B4-BE49-F238E27FC236}">
                <a16:creationId xmlns:a16="http://schemas.microsoft.com/office/drawing/2014/main" id="{195C251A-C693-1307-17D3-530FB4D3B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2557" y="2197564"/>
            <a:ext cx="2819262" cy="187950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9672" y="4194130"/>
            <a:ext cx="2880319" cy="1922612"/>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b="13105"/>
          <a:stretch/>
        </p:blipFill>
        <p:spPr>
          <a:xfrm>
            <a:off x="1619672" y="2199940"/>
            <a:ext cx="2880319" cy="1877132"/>
          </a:xfrm>
          <a:prstGeom prst="rect">
            <a:avLst/>
          </a:prstGeom>
        </p:spPr>
      </p:pic>
    </p:spTree>
    <p:extLst>
      <p:ext uri="{BB962C8B-B14F-4D97-AF65-F5344CB8AC3E}">
        <p14:creationId xmlns:p14="http://schemas.microsoft.com/office/powerpoint/2010/main" val="171798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Στάθμευση</a:t>
            </a:r>
            <a:r>
              <a:rPr lang="it-IT" b="1" dirty="0">
                <a:solidFill>
                  <a:schemeClr val="tx1">
                    <a:lumMod val="75000"/>
                    <a:lumOff val="25000"/>
                  </a:schemeClr>
                </a:solidFill>
                <a:latin typeface="Arial" panose="020B0604020202020204" pitchFamily="34" charset="0"/>
                <a:cs typeface="Arial" panose="020B0604020202020204" pitchFamily="34" charset="0"/>
              </a:rPr>
              <a:t> 9/9</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1847044" cy="4524315"/>
          </a:xfrm>
          <a:prstGeom prst="rect">
            <a:avLst/>
          </a:prstGeom>
          <a:noFill/>
        </p:spPr>
        <p:txBody>
          <a:bodyPr wrap="square" rtlCol="0">
            <a:spAutoFit/>
          </a:bodyPr>
          <a:lstStyle/>
          <a:p>
            <a:r>
              <a:rPr lang="it-IT" sz="1600" dirty="0">
                <a:solidFill>
                  <a:schemeClr val="tx1">
                    <a:lumMod val="75000"/>
                    <a:lumOff val="25000"/>
                  </a:schemeClr>
                </a:solidFill>
                <a:latin typeface="Arial" panose="020B0604020202020204" pitchFamily="34" charset="0"/>
                <a:cs typeface="Arial" panose="020B0604020202020204" pitchFamily="34" charset="0"/>
              </a:rPr>
              <a:t>Park&amp;Ride:</a:t>
            </a:r>
          </a:p>
          <a:p>
            <a:r>
              <a:rPr lang="el-GR" sz="1600" dirty="0">
                <a:solidFill>
                  <a:schemeClr val="tx1">
                    <a:lumMod val="75000"/>
                    <a:lumOff val="25000"/>
                  </a:schemeClr>
                </a:solidFill>
                <a:latin typeface="Arial" panose="020B0604020202020204" pitchFamily="34" charset="0"/>
                <a:cs typeface="Arial" panose="020B0604020202020204" pitchFamily="34" charset="0"/>
              </a:rPr>
              <a:t>Αυτές οι εγκαταστάσεις αποσκοπούν στη διευκόλυνση μετάβασης τρόπου κινητηκότητας, μειώνοντας τη χρήση του αυτοκινήτου και κυρίως μειώνοντας τον αριθμό των αυτοκινήτων που εισέρχονται στην περιοχή σε καθημερινή βάση.</a:t>
            </a:r>
            <a:endParaRPr lang="it-IT"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4" y="1449650"/>
            <a:ext cx="6624180" cy="4684061"/>
          </a:xfrm>
          <a:prstGeom prst="rect">
            <a:avLst/>
          </a:prstGeom>
        </p:spPr>
      </p:pic>
    </p:spTree>
    <p:extLst>
      <p:ext uri="{BB962C8B-B14F-4D97-AF65-F5344CB8AC3E}">
        <p14:creationId xmlns:p14="http://schemas.microsoft.com/office/powerpoint/2010/main" val="3008123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Πεζών </a:t>
            </a:r>
            <a:r>
              <a:rPr lang="it-IT" b="1" dirty="0">
                <a:solidFill>
                  <a:schemeClr val="tx1">
                    <a:lumMod val="75000"/>
                    <a:lumOff val="25000"/>
                  </a:schemeClr>
                </a:solidFill>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1698278111"/>
              </p:ext>
            </p:extLst>
          </p:nvPr>
        </p:nvGraphicFramePr>
        <p:xfrm>
          <a:off x="251521" y="1496304"/>
          <a:ext cx="8640000" cy="464665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3672807">
                  <a:extLst>
                    <a:ext uri="{9D8B030D-6E8A-4147-A177-3AD203B41FA5}">
                      <a16:colId xmlns:a16="http://schemas.microsoft.com/office/drawing/2014/main" val="1129340361"/>
                    </a:ext>
                  </a:extLst>
                </a:gridCol>
                <a:gridCol w="1367193">
                  <a:extLst>
                    <a:ext uri="{9D8B030D-6E8A-4147-A177-3AD203B41FA5}">
                      <a16:colId xmlns:a16="http://schemas.microsoft.com/office/drawing/2014/main" val="80337042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576000">
                <a:tc>
                  <a:txBody>
                    <a:bodyPr/>
                    <a:lstStyle/>
                    <a:p>
                      <a:pPr algn="l" fontAlgn="ctr"/>
                      <a:r>
                        <a:rPr lang="el-GR" sz="1200" b="1" i="0" u="none" strike="noStrike" dirty="0">
                          <a:solidFill>
                            <a:srgbClr val="000000"/>
                          </a:solidFill>
                          <a:effectLst/>
                          <a:latin typeface="Arial" panose="020B0604020202020204" pitchFamily="34" charset="0"/>
                        </a:rPr>
                        <a:t>Υποδομές Πεζών </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E.01 </a:t>
                      </a:r>
                      <a:r>
                        <a:rPr lang="el-GR" sz="1200" b="0" i="0" u="none" strike="noStrike" dirty="0">
                          <a:solidFill>
                            <a:srgbClr val="000000"/>
                          </a:solidFill>
                          <a:effectLst/>
                          <a:latin typeface="Arial" panose="020B0604020202020204" pitchFamily="34" charset="0"/>
                          <a:cs typeface="Arial" panose="020B0604020202020204" pitchFamily="34" charset="0"/>
                        </a:rPr>
                        <a:t>Βελτίωση των εγκαταστάσεων διάβασης πεζών στους δρόμους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E.02 </a:t>
                      </a:r>
                      <a:r>
                        <a:rPr lang="el-GR" sz="1200" b="0" i="0" u="none" strike="noStrike" dirty="0">
                          <a:solidFill>
                            <a:srgbClr val="000000"/>
                          </a:solidFill>
                          <a:effectLst/>
                          <a:latin typeface="Arial" panose="020B0604020202020204" pitchFamily="34" charset="0"/>
                          <a:cs typeface="Arial" panose="020B0604020202020204" pitchFamily="34" charset="0"/>
                        </a:rPr>
                        <a:t>Βελτιωμένη ορατότητα σε διασταυρώσεις και διαβάσεις πεζών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E.03 </a:t>
                      </a:r>
                      <a:r>
                        <a:rPr lang="el-GR" sz="1200" b="0" i="0" u="none" strike="noStrike" dirty="0">
                          <a:solidFill>
                            <a:srgbClr val="000000"/>
                          </a:solidFill>
                          <a:effectLst/>
                          <a:latin typeface="Arial" panose="020B0604020202020204" pitchFamily="34" charset="0"/>
                          <a:cs typeface="Arial" panose="020B0604020202020204" pitchFamily="34" charset="0"/>
                        </a:rPr>
                        <a:t>Ενίσχυση φωτισμού για τις υποδομές πεζών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756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algn="ctr" fontAlgn="ctr"/>
                      <a:r>
                        <a:rPr lang="el-GR" sz="1200" b="0" i="0" u="none" strike="noStrike" dirty="0">
                          <a:solidFill>
                            <a:srgbClr val="000000"/>
                          </a:solidFill>
                          <a:effectLst/>
                          <a:latin typeface="Arial" panose="020B0604020202020204" pitchFamily="34" charset="0"/>
                        </a:rPr>
                        <a:t>Αυτά τα μέτρα στοχεύουν στη βελτίωση της ποιότητας της διέλευσης πεζών, παρέχοντας σαφείς ενδείξεις της παρουσίας τους και αφαιρώντας όλα τα οπτικά εμπόδια, όπως σταθμευμένα αυτοκίνητα ή αστικό εξοπλισμό. Παρέχει επίσης τη βελτίωση της υποδομής φωτισμού όπου χρειάζεται, με στόχο την ασφαλέστερη εμπειρίας στους χρήστες.</a:t>
                      </a:r>
                      <a:endParaRPr lang="en-GB" sz="1200" b="0" i="0" u="none" strike="noStrike" dirty="0">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86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algn="ctr" fontAlgn="ctr"/>
                      <a:r>
                        <a:rPr lang="el-GR" sz="1100" b="0" i="0" u="none" strike="noStrike" dirty="0">
                          <a:solidFill>
                            <a:srgbClr val="000000"/>
                          </a:solidFill>
                          <a:effectLst/>
                          <a:latin typeface="Arial" panose="020B0604020202020204" pitchFamily="34" charset="0"/>
                        </a:rPr>
                        <a:t>Στο Παραλίμινι η 1ης Απριλίου, η κύρια οδική αρτηρία βορρά-νότου στη δυτική πλευρά της πόλης, η ποιότητα των εγκαταστάσεων διέλευσης είναι πολύ κακή. Μια άλλη περιοχή που χρήζει παρέμβασης είναι η διάβαση κοντά στην εκκλησία του Αγίου Γεωργίου. Και στις δύο περιπτώσεις υπάρχει ανάγκη ανάδειξης των πεζοδρομίων και βελτίωσης της ορατότητας. Στην πρώτη περίπτωση υπάρχει η ανάγκη αφαίρεσης σταθμευμένων αυτοκινήτων και κατασκευής μιας κατάλληλης υποδομής διέλευσης, στη δεύτερη περίπτωση χρειάζεται όχι μόνο μια σωστή υποδομή διέλευσης, αλλά και κάποιας μορφής κυκλοφοριακή ρύθμιση</a:t>
                      </a:r>
                      <a:endParaRPr lang="en-GB" sz="1100" b="0" i="0" u="none" strike="noStrike" dirty="0">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rowSpan="3">
                  <a:txBody>
                    <a:bodyPr/>
                    <a:lstStyle/>
                    <a:p>
                      <a:pPr algn="ctr" fontAlgn="ctr"/>
                      <a:r>
                        <a:rPr lang="el-GR" sz="1200" b="0" i="0" u="none" strike="noStrike" dirty="0">
                          <a:solidFill>
                            <a:srgbClr val="000000"/>
                          </a:solidFill>
                          <a:effectLst/>
                          <a:latin typeface="Arial" panose="020B0604020202020204" pitchFamily="34" charset="0"/>
                        </a:rPr>
                        <a:t>Ο φωτισμός μπορεί να βελτιωθεί παράλληλα με τα εκτός πόλης τμήματα του παράκτιου πεζόδρομου και του ποδηλατόδρομου που συνδέει τον Πρωταρά με την ακτή μέχρι την ουδέτερη ζώνη</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r h="86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algn="ctr" fontAlgn="ctr"/>
                      <a:r>
                        <a:rPr lang="el-GR" sz="1150" b="0" i="0" u="none" strike="noStrike" dirty="0">
                          <a:solidFill>
                            <a:srgbClr val="000000"/>
                          </a:solidFill>
                          <a:effectLst/>
                          <a:latin typeface="Arial" panose="020B0604020202020204" pitchFamily="34" charset="0"/>
                        </a:rPr>
                        <a:t>Η λεωφ. Νησί στην Αγία Νάπα είναι ο κεντρικός δρόμος που εξυπηρετεί τις παραλίες στη δυτική προκυμαία της Αγίας Νάπας. Η πλειονότητα των οδικών διασταυρώσεων, ενώ έχει μια αξιοπρεπή οπτική γωνία τόσο για τους πεζούς όσο και για τους αυτοκινητιστές. Σε ορισμένες περιπτώσεις, ωστόσο, υπάρχει χώρος για βελτιώσεις, όπως καλύτερος φωτισμός, υπερυψωμένες διαβάσεις και καλύτερη σήμανση</a:t>
                      </a:r>
                      <a:endParaRPr lang="en-GB" sz="1150" b="0" i="0" u="none" strike="noStrike" dirty="0">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1590630951"/>
                  </a:ext>
                </a:extLst>
              </a:tr>
              <a:tr h="86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algn="ctr" fontAlgn="ctr"/>
                      <a:r>
                        <a:rPr lang="el-GR" sz="1150" b="0" i="0" u="none" strike="noStrike" dirty="0">
                          <a:solidFill>
                            <a:srgbClr val="000000"/>
                          </a:solidFill>
                          <a:effectLst/>
                          <a:latin typeface="Arial" panose="020B0604020202020204" pitchFamily="34" charset="0"/>
                        </a:rPr>
                        <a:t>Η κύρια διέλευση του Πρωταρά, Λεωφόρος Πρωταρά - Κάβο Γκρέκο, που πλαισιώνει την πόλη στη δυτική πλευρά της, παρουσιάζει έντονες αντιθέσεις σε σύγκριση με την λεωφ. Πρωταρά, που είναι η κύρια ζώνη διασκέδασης για την περιοχή. Η υποδομές πεζών, ιδιαίτερα οι διαβάσεις, παρουσιάζουν ορισμένα ζητήματα, όπως η έλλειψη κατάλληλων χώρων διάβασεις και η έλλειψη ορατότητας σε ορισμένες περιπτώσεις.</a:t>
                      </a:r>
                      <a:endParaRPr lang="en-GB" sz="1150" b="0" i="0" u="none" strike="noStrike" dirty="0">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3715623054"/>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4231224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Πεζών </a:t>
            </a:r>
            <a:r>
              <a:rPr lang="it-IT" b="1" dirty="0">
                <a:solidFill>
                  <a:schemeClr val="tx1">
                    <a:lumMod val="75000"/>
                    <a:lumOff val="25000"/>
                  </a:schemeClr>
                </a:solidFill>
                <a:latin typeface="Arial" panose="020B0604020202020204" pitchFamily="34" charset="0"/>
                <a:cs typeface="Arial" panose="020B0604020202020204" pitchFamily="34" charset="0"/>
              </a:rPr>
              <a:t>2/3</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3" name="TextBox 12">
            <a:extLst>
              <a:ext uri="{FF2B5EF4-FFF2-40B4-BE49-F238E27FC236}">
                <a16:creationId xmlns:a16="http://schemas.microsoft.com/office/drawing/2014/main" id="{5D0CDA46-B30E-BAEB-BB44-58FACC3A3215}"/>
              </a:ext>
            </a:extLst>
          </p:cNvPr>
          <p:cNvSpPr txBox="1"/>
          <p:nvPr/>
        </p:nvSpPr>
        <p:spPr>
          <a:xfrm>
            <a:off x="764162" y="1445282"/>
            <a:ext cx="784028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Βελτίωση εγκαταστάσεων διάβασης πεζών</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A3B9951-23BA-BE98-AA37-E06DFBB5F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389" y="3997951"/>
            <a:ext cx="2879940" cy="2159955"/>
          </a:xfrm>
          <a:prstGeom prst="rect">
            <a:avLst/>
          </a:prstGeom>
        </p:spPr>
      </p:pic>
      <p:pic>
        <p:nvPicPr>
          <p:cNvPr id="15" name="Picture 14">
            <a:extLst>
              <a:ext uri="{FF2B5EF4-FFF2-40B4-BE49-F238E27FC236}">
                <a16:creationId xmlns:a16="http://schemas.microsoft.com/office/drawing/2014/main" id="{195C251A-C693-1307-17D3-530FB4D3B9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691"/>
          <a:stretch/>
        </p:blipFill>
        <p:spPr>
          <a:xfrm>
            <a:off x="4660049" y="1847120"/>
            <a:ext cx="2864279" cy="2060524"/>
          </a:xfrm>
          <a:prstGeom prst="rect">
            <a:avLst/>
          </a:prstGeom>
        </p:spPr>
      </p:pic>
      <p:pic>
        <p:nvPicPr>
          <p:cNvPr id="17" name="Picture 16">
            <a:extLst>
              <a:ext uri="{FF2B5EF4-FFF2-40B4-BE49-F238E27FC236}">
                <a16:creationId xmlns:a16="http://schemas.microsoft.com/office/drawing/2014/main" id="{9719ADB0-8405-9D54-97FF-509D9C9856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440"/>
          <a:stretch/>
        </p:blipFill>
        <p:spPr>
          <a:xfrm>
            <a:off x="1619671" y="1847120"/>
            <a:ext cx="2880321" cy="2085936"/>
          </a:xfrm>
          <a:prstGeom prst="rect">
            <a:avLst/>
          </a:prstGeom>
        </p:spPr>
      </p:pic>
      <p:pic>
        <p:nvPicPr>
          <p:cNvPr id="19" name="Picture 18">
            <a:extLst>
              <a:ext uri="{FF2B5EF4-FFF2-40B4-BE49-F238E27FC236}">
                <a16:creationId xmlns:a16="http://schemas.microsoft.com/office/drawing/2014/main" id="{AA3B9951-23BA-BE98-AA37-E06DFBB5F7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49" r="18869"/>
          <a:stretch/>
        </p:blipFill>
        <p:spPr>
          <a:xfrm>
            <a:off x="1619670" y="4005064"/>
            <a:ext cx="2880322" cy="2152842"/>
          </a:xfrm>
          <a:prstGeom prst="rect">
            <a:avLst/>
          </a:prstGeom>
        </p:spPr>
      </p:pic>
    </p:spTree>
    <p:extLst>
      <p:ext uri="{BB962C8B-B14F-4D97-AF65-F5344CB8AC3E}">
        <p14:creationId xmlns:p14="http://schemas.microsoft.com/office/powerpoint/2010/main" val="4002664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Πεζών </a:t>
            </a:r>
            <a:r>
              <a:rPr lang="it-IT" b="1" dirty="0">
                <a:solidFill>
                  <a:schemeClr val="tx1">
                    <a:lumMod val="75000"/>
                    <a:lumOff val="25000"/>
                  </a:schemeClr>
                </a:solidFill>
                <a:latin typeface="Arial" panose="020B0604020202020204" pitchFamily="34" charset="0"/>
                <a:cs typeface="Arial" panose="020B0604020202020204" pitchFamily="34" charset="0"/>
              </a:rPr>
              <a:t>3/3</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3" name="TextBox 12">
            <a:extLst>
              <a:ext uri="{FF2B5EF4-FFF2-40B4-BE49-F238E27FC236}">
                <a16:creationId xmlns:a16="http://schemas.microsoft.com/office/drawing/2014/main" id="{5D0CDA46-B30E-BAEB-BB44-58FACC3A3215}"/>
              </a:ext>
            </a:extLst>
          </p:cNvPr>
          <p:cNvSpPr txBox="1"/>
          <p:nvPr/>
        </p:nvSpPr>
        <p:spPr>
          <a:xfrm>
            <a:off x="764162" y="1445282"/>
            <a:ext cx="784028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Ενίσχυση φωτισμού για υποδομές πεζών</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A3B9951-23BA-BE98-AA37-E06DFBB5F7D5}"/>
              </a:ext>
            </a:extLst>
          </p:cNvPr>
          <p:cNvPicPr>
            <a:picLocks noChangeAspect="1"/>
          </p:cNvPicPr>
          <p:nvPr/>
        </p:nvPicPr>
        <p:blipFill rotWithShape="1">
          <a:blip r:embed="rId7">
            <a:extLst>
              <a:ext uri="{28A0092B-C50C-407E-A947-70E740481C1C}">
                <a14:useLocalDpi xmlns:a14="http://schemas.microsoft.com/office/drawing/2010/main" val="0"/>
              </a:ext>
            </a:extLst>
          </a:blip>
          <a:srcRect l="16012" r="19984"/>
          <a:stretch/>
        </p:blipFill>
        <p:spPr>
          <a:xfrm>
            <a:off x="4644389" y="3993686"/>
            <a:ext cx="2879940" cy="2168486"/>
          </a:xfrm>
          <a:prstGeom prst="rect">
            <a:avLst/>
          </a:prstGeom>
        </p:spPr>
      </p:pic>
      <p:pic>
        <p:nvPicPr>
          <p:cNvPr id="15" name="Picture 14">
            <a:extLst>
              <a:ext uri="{FF2B5EF4-FFF2-40B4-BE49-F238E27FC236}">
                <a16:creationId xmlns:a16="http://schemas.microsoft.com/office/drawing/2014/main" id="{195C251A-C693-1307-17D3-530FB4D3B9BB}"/>
              </a:ext>
            </a:extLst>
          </p:cNvPr>
          <p:cNvPicPr>
            <a:picLocks noChangeAspect="1"/>
          </p:cNvPicPr>
          <p:nvPr/>
        </p:nvPicPr>
        <p:blipFill rotWithShape="1">
          <a:blip r:embed="rId8">
            <a:extLst>
              <a:ext uri="{28A0092B-C50C-407E-A947-70E740481C1C}">
                <a14:useLocalDpi xmlns:a14="http://schemas.microsoft.com/office/drawing/2010/main" val="0"/>
              </a:ext>
            </a:extLst>
          </a:blip>
          <a:srcRect l="19752" r="10240"/>
          <a:stretch/>
        </p:blipFill>
        <p:spPr>
          <a:xfrm>
            <a:off x="4660049" y="1848109"/>
            <a:ext cx="2864279" cy="2045666"/>
          </a:xfrm>
          <a:prstGeom prst="rect">
            <a:avLst/>
          </a:prstGeom>
        </p:spPr>
      </p:pic>
      <p:pic>
        <p:nvPicPr>
          <p:cNvPr id="17" name="Picture 16">
            <a:extLst>
              <a:ext uri="{FF2B5EF4-FFF2-40B4-BE49-F238E27FC236}">
                <a16:creationId xmlns:a16="http://schemas.microsoft.com/office/drawing/2014/main" id="{9719ADB0-8405-9D54-97FF-509D9C985646}"/>
              </a:ext>
            </a:extLst>
          </p:cNvPr>
          <p:cNvPicPr>
            <a:picLocks noChangeAspect="1"/>
          </p:cNvPicPr>
          <p:nvPr/>
        </p:nvPicPr>
        <p:blipFill rotWithShape="1">
          <a:blip r:embed="rId9">
            <a:extLst>
              <a:ext uri="{28A0092B-C50C-407E-A947-70E740481C1C}">
                <a14:useLocalDpi xmlns:a14="http://schemas.microsoft.com/office/drawing/2010/main" val="0"/>
              </a:ext>
            </a:extLst>
          </a:blip>
          <a:srcRect t="6582"/>
          <a:stretch/>
        </p:blipFill>
        <p:spPr>
          <a:xfrm>
            <a:off x="1619671" y="1844823"/>
            <a:ext cx="2880321" cy="4317349"/>
          </a:xfrm>
          <a:prstGeom prst="rect">
            <a:avLst/>
          </a:prstGeom>
        </p:spPr>
      </p:pic>
    </p:spTree>
    <p:extLst>
      <p:ext uri="{BB962C8B-B14F-4D97-AF65-F5344CB8AC3E}">
        <p14:creationId xmlns:p14="http://schemas.microsoft.com/office/powerpoint/2010/main" val="374511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 </a:t>
            </a:r>
            <a:r>
              <a:rPr lang="it-IT" sz="1800" b="1" dirty="0">
                <a:solidFill>
                  <a:schemeClr val="tx1">
                    <a:lumMod val="75000"/>
                    <a:lumOff val="25000"/>
                  </a:schemeClr>
                </a:solidFill>
                <a:latin typeface="Arial" panose="020B0604020202020204" pitchFamily="34" charset="0"/>
                <a:cs typeface="Arial" panose="020B0604020202020204" pitchFamily="34" charset="0"/>
              </a:rPr>
              <a:t>1/5</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9" name="Table 7">
            <a:extLst>
              <a:ext uri="{FF2B5EF4-FFF2-40B4-BE49-F238E27FC236}">
                <a16:creationId xmlns:a16="http://schemas.microsoft.com/office/drawing/2014/main" id="{8B8DD594-B70E-5D5B-0F65-0957F2C8E5C4}"/>
              </a:ext>
            </a:extLst>
          </p:cNvPr>
          <p:cNvGraphicFramePr>
            <a:graphicFrameLocks noGrp="1"/>
          </p:cNvGraphicFramePr>
          <p:nvPr>
            <p:extLst>
              <p:ext uri="{D42A27DB-BD31-4B8C-83A1-F6EECF244321}">
                <p14:modId xmlns:p14="http://schemas.microsoft.com/office/powerpoint/2010/main" val="1893858278"/>
              </p:ext>
            </p:extLst>
          </p:nvPr>
        </p:nvGraphicFramePr>
        <p:xfrm>
          <a:off x="251521" y="1496304"/>
          <a:ext cx="8640000" cy="4521045"/>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4195161123"/>
                    </a:ext>
                  </a:extLst>
                </a:gridCol>
                <a:gridCol w="1080000">
                  <a:extLst>
                    <a:ext uri="{9D8B030D-6E8A-4147-A177-3AD203B41FA5}">
                      <a16:colId xmlns:a16="http://schemas.microsoft.com/office/drawing/2014/main" val="1534034529"/>
                    </a:ext>
                  </a:extLst>
                </a:gridCol>
                <a:gridCol w="4320000">
                  <a:extLst>
                    <a:ext uri="{9D8B030D-6E8A-4147-A177-3AD203B41FA5}">
                      <a16:colId xmlns:a16="http://schemas.microsoft.com/office/drawing/2014/main" val="1129340361"/>
                    </a:ext>
                  </a:extLst>
                </a:gridCol>
                <a:gridCol w="720000">
                  <a:extLst>
                    <a:ext uri="{9D8B030D-6E8A-4147-A177-3AD203B41FA5}">
                      <a16:colId xmlns:a16="http://schemas.microsoft.com/office/drawing/2014/main" val="742870806"/>
                    </a:ext>
                  </a:extLst>
                </a:gridCol>
                <a:gridCol w="720000">
                  <a:extLst>
                    <a:ext uri="{9D8B030D-6E8A-4147-A177-3AD203B41FA5}">
                      <a16:colId xmlns:a16="http://schemas.microsoft.com/office/drawing/2014/main" val="3714872889"/>
                    </a:ext>
                  </a:extLst>
                </a:gridCol>
                <a:gridCol w="720000">
                  <a:extLst>
                    <a:ext uri="{9D8B030D-6E8A-4147-A177-3AD203B41FA5}">
                      <a16:colId xmlns:a16="http://schemas.microsoft.com/office/drawing/2014/main" val="2459249060"/>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lt1"/>
                          </a:solidFill>
                          <a:latin typeface="Arial" panose="020B0604020202020204" pitchFamily="34" charset="0"/>
                          <a:ea typeface="+mn-ea"/>
                          <a:cs typeface="Arial" panose="020B0604020202020204" pitchFamily="34" charset="0"/>
                        </a:rPr>
                        <a:t>Τύπος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Κωδικός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Μέτρο</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1</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2</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3</a:t>
                      </a:r>
                    </a:p>
                  </a:txBody>
                  <a:tcPr anchor="ctr"/>
                </a:tc>
                <a:extLst>
                  <a:ext uri="{0D108BD9-81ED-4DB2-BD59-A6C34878D82A}">
                    <a16:rowId xmlns:a16="http://schemas.microsoft.com/office/drawing/2014/main" val="2661296743"/>
                  </a:ext>
                </a:extLst>
              </a:tr>
              <a:tr h="432000">
                <a:tc>
                  <a:txBody>
                    <a:bodyPr/>
                    <a:lstStyle/>
                    <a:p>
                      <a:pPr algn="l"/>
                      <a:r>
                        <a:rPr lang="el-GR" sz="1200" b="1" dirty="0">
                          <a:latin typeface="Arial" panose="020B0604020202020204" pitchFamily="34" charset="0"/>
                          <a:cs typeface="Arial" panose="020B0604020202020204" pitchFamily="34" charset="0"/>
                        </a:rPr>
                        <a:t>Ποδηλασία</a:t>
                      </a: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A.01</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Πρόγραμμα επέκτασης δικτύου ποδηλασίας</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336433431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Ποδηλασία</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A.02</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Βελτιωμένη ορατότητα σε διασταυρώσεις και διαβάσεις ποδηλάτων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4185940546"/>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Ποδηλασία</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A.03</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Προηγμένα συστήματα φώτων τροχαίασ και διαχωρισμένων</a:t>
                      </a:r>
                      <a:r>
                        <a:rPr lang="en-GB" sz="1200" b="0" i="0" u="none" strike="noStrike" dirty="0">
                          <a:solidFill>
                            <a:srgbClr val="000000"/>
                          </a:solidFill>
                          <a:effectLst/>
                          <a:latin typeface="Arial" panose="020B0604020202020204" pitchFamily="34" charset="0"/>
                          <a:cs typeface="Arial" panose="020B0604020202020204" pitchFamily="34" charset="0"/>
                        </a:rPr>
                        <a:t> </a:t>
                      </a:r>
                      <a:r>
                        <a:rPr lang="el-GR" sz="1200" b="0" i="0" u="none" strike="noStrike" dirty="0">
                          <a:solidFill>
                            <a:srgbClr val="000000"/>
                          </a:solidFill>
                          <a:effectLst/>
                          <a:latin typeface="Arial" panose="020B0604020202020204" pitchFamily="34" charset="0"/>
                          <a:cs typeface="Arial" panose="020B0604020202020204" pitchFamily="34" charset="0"/>
                        </a:rPr>
                        <a:t>λωρίδων στροφής ποδηλάτων σε κόμβους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927152547"/>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Ποδηλασία</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A.04</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Χώρος στάθμευσης και αποθήκευσης ποδηλάτων σε καίριες τοποθεσίες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4165142120"/>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Ποδηλασία</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a:solidFill>
                            <a:srgbClr val="000000"/>
                          </a:solidFill>
                          <a:effectLst/>
                          <a:latin typeface="Arial" panose="020B0604020202020204" pitchFamily="34" charset="0"/>
                          <a:cs typeface="Arial" panose="020B0604020202020204" pitchFamily="34" charset="0"/>
                        </a:rPr>
                        <a:t>A.05</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Ενίσχυση φωτισμού για τις υποδομές ποδηλασίας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1098229345"/>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Ποδηλασία</a:t>
                      </a: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A.06</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Βελτίωση της αναγνωσιμότητας των διαθέσιμων υποδομών ποδηλασίας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135416619"/>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ΕΣΜ</a:t>
                      </a:r>
                      <a:endParaRPr lang="en-US" sz="12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B.01</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Εφαρμογή συστήματος ελέγχου κυκλοφορίας για τη διαχείριση σηματοδοτημένων διασταυρώσεων σε πραγματικό χρόνο, με στόχο την αύξηση της απόδοσης του δικτύου</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833571581"/>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ΕΣΜ</a:t>
                      </a:r>
                      <a:endParaRPr lang="en-US" sz="12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fontAlgn="b" latinLnBrk="0" hangingPunct="1"/>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B.02</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Εφαρμογή δυναμικής σήμανσης σε πραγματικό χρόνο, με διαθεσιμότητα στάθμευσης εντός στις κεντρικές περιοχές Παραλιμνίου, Αγίας Νάπας και Πρωταρά (εποχιακά/διαχείριση μέσω εφαρμογών για κινητά).</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19212866"/>
                  </a:ext>
                </a:extLst>
              </a:tr>
            </a:tbl>
          </a:graphicData>
        </a:graphic>
      </p:graphicFrame>
    </p:spTree>
    <p:extLst>
      <p:ext uri="{BB962C8B-B14F-4D97-AF65-F5344CB8AC3E}">
        <p14:creationId xmlns:p14="http://schemas.microsoft.com/office/powerpoint/2010/main" val="1928086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1/7</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graphicFrame>
        <p:nvGraphicFramePr>
          <p:cNvPr id="7" name="Table 7">
            <a:extLst>
              <a:ext uri="{FF2B5EF4-FFF2-40B4-BE49-F238E27FC236}">
                <a16:creationId xmlns:a16="http://schemas.microsoft.com/office/drawing/2014/main" id="{3FA5B6E2-DAAB-5CA1-A61B-39DBBC1CEC85}"/>
              </a:ext>
            </a:extLst>
          </p:cNvPr>
          <p:cNvGraphicFramePr>
            <a:graphicFrameLocks noGrp="1"/>
          </p:cNvGraphicFramePr>
          <p:nvPr>
            <p:extLst>
              <p:ext uri="{D42A27DB-BD31-4B8C-83A1-F6EECF244321}">
                <p14:modId xmlns:p14="http://schemas.microsoft.com/office/powerpoint/2010/main" val="649856284"/>
              </p:ext>
            </p:extLst>
          </p:nvPr>
        </p:nvGraphicFramePr>
        <p:xfrm>
          <a:off x="251521" y="1496304"/>
          <a:ext cx="8640000" cy="456225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3780000">
                  <a:extLst>
                    <a:ext uri="{9D8B030D-6E8A-4147-A177-3AD203B41FA5}">
                      <a16:colId xmlns:a16="http://schemas.microsoft.com/office/drawing/2014/main" val="1534034529"/>
                    </a:ext>
                  </a:extLst>
                </a:gridCol>
                <a:gridCol w="3780000">
                  <a:extLst>
                    <a:ext uri="{9D8B030D-6E8A-4147-A177-3AD203B41FA5}">
                      <a16:colId xmlns:a16="http://schemas.microsoft.com/office/drawing/2014/main" val="1129340361"/>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extLst>
                  <a:ext uri="{0D108BD9-81ED-4DB2-BD59-A6C34878D82A}">
                    <a16:rowId xmlns:a16="http://schemas.microsoft.com/office/drawing/2014/main" val="2661296743"/>
                  </a:ext>
                </a:extLst>
              </a:tr>
              <a:tr h="540000">
                <a:tc>
                  <a:txBody>
                    <a:bodyPr/>
                    <a:lstStyle/>
                    <a:p>
                      <a:pPr algn="l" fontAlgn="ctr"/>
                      <a:r>
                        <a:rPr lang="el-GR" sz="1200" b="1" i="0" u="none" strike="noStrike" dirty="0">
                          <a:solidFill>
                            <a:srgbClr val="000000"/>
                          </a:solidFill>
                          <a:effectLst/>
                          <a:latin typeface="Arial" panose="020B0604020202020204" pitchFamily="34" charset="0"/>
                          <a:cs typeface="Arial" panose="020B0604020202020204" pitchFamily="34" charset="0"/>
                        </a:rPr>
                        <a:t>Δημόσιες Συγκοινωνίες</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F.01 </a:t>
                      </a:r>
                      <a:r>
                        <a:rPr lang="el-GR" sz="1200" b="0" i="0" u="none" strike="noStrike" dirty="0">
                          <a:solidFill>
                            <a:srgbClr val="000000"/>
                          </a:solidFill>
                          <a:effectLst/>
                          <a:latin typeface="Arial" panose="020B0604020202020204" pitchFamily="34" charset="0"/>
                          <a:cs typeface="Arial" panose="020B0604020202020204" pitchFamily="34" charset="0"/>
                        </a:rPr>
                        <a:t>Μείωση των ανισορροπιών μεταξύ καλοκαιρινής και χειμερινής παροχής ΔΣ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F.02 </a:t>
                      </a:r>
                      <a:r>
                        <a:rPr lang="el-GR" sz="1200" b="0" i="0" u="none" strike="noStrike" dirty="0">
                          <a:solidFill>
                            <a:srgbClr val="000000"/>
                          </a:solidFill>
                          <a:effectLst/>
                          <a:latin typeface="Arial" panose="020B0604020202020204" pitchFamily="34" charset="0"/>
                          <a:cs typeface="Arial" panose="020B0604020202020204" pitchFamily="34" charset="0"/>
                        </a:rPr>
                        <a:t>Ανάλυση των διαδρομών της υπηρεσίας, του αριθμού και της τοποθεσίας των στάσεων λεωφορείων, για να αυξηθεί η Προσβασιμότητα ΔΣ για ντόπιους και τουρίστες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Αυτό το μέτρο μπορεί να εφαρμοστεί είτε μέσω επανασχεδιασμού του δικτύου, είτε μέσω αναθεώρησης των χρονοδιαγραμμάτων (με βάση τη ζήτηση) είτε και των δύο. Η βασική ιδέα είναι η εξάλειψη των ανισορροπιών υπηρεσιών του σημερινού δικτύου λεωφορείων</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Το μέτρο αυτό συνεπάγεται ανάλυση του αριθμού και της κατανομής των στάσεων λεωφορείων της περιοχής, προκειμένου να προσδιοριστεί και να εξαλειφθεί οποιοδήποτε ζήτημα προσβασιμότητας μπορεί να προκύψει.</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673735">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rowSpan="3">
                  <a:txBody>
                    <a:bodyPr/>
                    <a:lstStyle/>
                    <a:p>
                      <a:pPr algn="ctr" fontAlgn="ctr"/>
                      <a:r>
                        <a:rPr lang="el-GR" sz="1200" b="0" i="0" u="none" strike="noStrike" dirty="0">
                          <a:solidFill>
                            <a:srgbClr val="000000"/>
                          </a:solidFill>
                          <a:effectLst/>
                          <a:latin typeface="Arial" panose="020B0604020202020204" pitchFamily="34" charset="0"/>
                        </a:rPr>
                        <a:t>Ανάμεσα στο Παραλίμνι, την Αγία Νάπα και τον Πρωταρά υπάρχει σχετικά καλή υπηρεσία ΔΣ όλο το χρόνο. Οι γραμμές που χρειάζονται αύξηση υπηρεσιών είναι αυτές που συνδέουν τΙς κοινότητες με τις παραθαλάσσιες περιοχές.</a:t>
                      </a:r>
                      <a:endParaRPr lang="en-GB" sz="1200" b="0" i="0" u="none" strike="noStrike" dirty="0">
                        <a:solidFill>
                          <a:srgbClr val="000000"/>
                        </a:solidFill>
                        <a:effectLst/>
                        <a:latin typeface="Arial" panose="020B0604020202020204" pitchFamily="34" charset="0"/>
                      </a:endParaRPr>
                    </a:p>
                  </a:txBody>
                  <a:tcPr marL="9525" marR="9525" marT="9525" marB="0" anchor="ctr"/>
                </a:tc>
                <a:tc rowSpan="3">
                  <a:txBody>
                    <a:bodyPr/>
                    <a:lstStyle/>
                    <a:p>
                      <a:pPr algn="ctr" fontAlgn="ctr"/>
                      <a:r>
                        <a:rPr lang="el-GR" sz="1200" b="0" i="0" u="none" strike="noStrike" dirty="0">
                          <a:solidFill>
                            <a:srgbClr val="000000"/>
                          </a:solidFill>
                          <a:effectLst/>
                          <a:latin typeface="Arial" panose="020B0604020202020204" pitchFamily="34" charset="0"/>
                        </a:rPr>
                        <a:t>Αν και οι παράκτιες περιοχές και οι δήμοι έχουν καλή κάλυψη με τα μέσα μαζικής μεταφοράς, οι περισσότερες εσωτερικές περιοχές δεν έχουν αυτή την κάλυψη, με αποστάσεις με τα πόδια έως και 60 λεπτά σε ορισμένες περιπτώσεις. Ένας επανασχεδιασμός υπηρεσιών μπορεί να βοηθήσει στη μείωση αυτών των ανισορροπιών μεταξύ αστικών/παράκτιων και αγροτικών περιοχών.</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r h="673735">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61499221"/>
                  </a:ext>
                </a:extLst>
              </a:tr>
              <a:tr h="673735">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26393403"/>
                  </a:ext>
                </a:extLst>
              </a:tr>
            </a:tbl>
          </a:graphicData>
        </a:graphic>
      </p:graphicFrame>
    </p:spTree>
    <p:extLst>
      <p:ext uri="{BB962C8B-B14F-4D97-AF65-F5344CB8AC3E}">
        <p14:creationId xmlns:p14="http://schemas.microsoft.com/office/powerpoint/2010/main" val="3365443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graphicFrame>
        <p:nvGraphicFramePr>
          <p:cNvPr id="7" name="Table 7">
            <a:extLst>
              <a:ext uri="{FF2B5EF4-FFF2-40B4-BE49-F238E27FC236}">
                <a16:creationId xmlns:a16="http://schemas.microsoft.com/office/drawing/2014/main" id="{3FA5B6E2-DAAB-5CA1-A61B-39DBBC1CEC85}"/>
              </a:ext>
            </a:extLst>
          </p:cNvPr>
          <p:cNvGraphicFramePr>
            <a:graphicFrameLocks noGrp="1"/>
          </p:cNvGraphicFramePr>
          <p:nvPr>
            <p:extLst>
              <p:ext uri="{D42A27DB-BD31-4B8C-83A1-F6EECF244321}">
                <p14:modId xmlns:p14="http://schemas.microsoft.com/office/powerpoint/2010/main" val="4143048132"/>
              </p:ext>
            </p:extLst>
          </p:nvPr>
        </p:nvGraphicFramePr>
        <p:xfrm>
          <a:off x="251521" y="1496304"/>
          <a:ext cx="8639999" cy="4625610"/>
        </p:xfrm>
        <a:graphic>
          <a:graphicData uri="http://schemas.openxmlformats.org/drawingml/2006/table">
            <a:tbl>
              <a:tblPr firstRow="1" bandRow="1">
                <a:tableStyleId>{F5AB1C69-6EDB-4FF4-983F-18BD219EF322}</a:tableStyleId>
              </a:tblPr>
              <a:tblGrid>
                <a:gridCol w="864095">
                  <a:extLst>
                    <a:ext uri="{9D8B030D-6E8A-4147-A177-3AD203B41FA5}">
                      <a16:colId xmlns:a16="http://schemas.microsoft.com/office/drawing/2014/main" val="4195161123"/>
                    </a:ext>
                  </a:extLst>
                </a:gridCol>
                <a:gridCol w="3456384">
                  <a:extLst>
                    <a:ext uri="{9D8B030D-6E8A-4147-A177-3AD203B41FA5}">
                      <a16:colId xmlns:a16="http://schemas.microsoft.com/office/drawing/2014/main" val="1534034529"/>
                    </a:ext>
                  </a:extLst>
                </a:gridCol>
                <a:gridCol w="2520280">
                  <a:extLst>
                    <a:ext uri="{9D8B030D-6E8A-4147-A177-3AD203B41FA5}">
                      <a16:colId xmlns:a16="http://schemas.microsoft.com/office/drawing/2014/main" val="1129340361"/>
                    </a:ext>
                  </a:extLst>
                </a:gridCol>
                <a:gridCol w="1799240">
                  <a:extLst>
                    <a:ext uri="{9D8B030D-6E8A-4147-A177-3AD203B41FA5}">
                      <a16:colId xmlns:a16="http://schemas.microsoft.com/office/drawing/2014/main" val="278338454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latinLnBrk="0" hangingPunct="1"/>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61296743"/>
                  </a:ext>
                </a:extLst>
              </a:tr>
              <a:tr h="540000">
                <a:tc>
                  <a:txBody>
                    <a:bodyPr/>
                    <a:lstStyle/>
                    <a:p>
                      <a:pPr algn="l" fontAlgn="ctr"/>
                      <a:r>
                        <a:rPr lang="el-GR" sz="1200" b="1" i="0" u="none" strike="noStrike" dirty="0">
                          <a:solidFill>
                            <a:srgbClr val="000000"/>
                          </a:solidFill>
                          <a:effectLst/>
                          <a:latin typeface="Arial" panose="020B0604020202020204" pitchFamily="34" charset="0"/>
                          <a:cs typeface="Arial" panose="020B0604020202020204" pitchFamily="34" charset="0"/>
                        </a:rPr>
                        <a:t>Δημόσιες </a:t>
                      </a:r>
                      <a:r>
                        <a:rPr lang="el-GR" sz="1200" b="1" i="0" u="none" strike="noStrike" spc="-150" dirty="0">
                          <a:solidFill>
                            <a:srgbClr val="000000"/>
                          </a:solidFill>
                          <a:effectLst/>
                          <a:latin typeface="Arial" panose="020B0604020202020204" pitchFamily="34" charset="0"/>
                          <a:cs typeface="Arial" panose="020B0604020202020204" pitchFamily="34" charset="0"/>
                        </a:rPr>
                        <a:t>Συγκοινωνίες</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F.03 </a:t>
                      </a:r>
                      <a:r>
                        <a:rPr lang="el-GR" sz="1200" b="0" i="0" u="none" strike="noStrike" dirty="0">
                          <a:solidFill>
                            <a:srgbClr val="000000"/>
                          </a:solidFill>
                          <a:effectLst/>
                          <a:latin typeface="Arial" panose="020B0604020202020204" pitchFamily="34" charset="0"/>
                          <a:cs typeface="Arial" panose="020B0604020202020204" pitchFamily="34" charset="0"/>
                        </a:rPr>
                        <a:t>Ορισμός ολοκληρωμένου συστήματος ναύλων για τους κόμβους μετεπιβήβασης (</a:t>
                      </a:r>
                      <a:r>
                        <a:rPr lang="en-US" sz="1200" b="0" i="0" u="none" strike="noStrike" dirty="0">
                          <a:solidFill>
                            <a:srgbClr val="000000"/>
                          </a:solidFill>
                          <a:effectLst/>
                          <a:latin typeface="Arial" panose="020B0604020202020204" pitchFamily="34" charset="0"/>
                          <a:cs typeface="Arial" panose="020B0604020202020204" pitchFamily="34" charset="0"/>
                        </a:rPr>
                        <a:t>park &amp; ride</a:t>
                      </a:r>
                      <a:r>
                        <a:rPr lang="el-GR" sz="1200" b="0" i="0" u="none" strike="noStrike" dirty="0">
                          <a:solidFill>
                            <a:srgbClr val="000000"/>
                          </a:solidFill>
                          <a:effectLst/>
                          <a:latin typeface="Arial" panose="020B0604020202020204" pitchFamily="34" charset="0"/>
                          <a:cs typeface="Arial" panose="020B0604020202020204" pitchFamily="34" charset="0"/>
                        </a:rPr>
                        <a:t>/πολυτροπικοί κόμβοι)</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F.04 </a:t>
                      </a:r>
                      <a:r>
                        <a:rPr lang="el-GR" sz="1200" b="0" i="0" u="none" strike="noStrike" dirty="0">
                          <a:solidFill>
                            <a:srgbClr val="000000"/>
                          </a:solidFill>
                          <a:effectLst/>
                          <a:latin typeface="Arial" panose="020B0604020202020204" pitchFamily="34" charset="0"/>
                          <a:cs typeface="Arial" panose="020B0604020202020204" pitchFamily="34" charset="0"/>
                        </a:rPr>
                        <a:t>Αξιολόγηση των κατ' απαίτηση υπηρεσιών κατά τη χειμερινή περίοδο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F.05 </a:t>
                      </a:r>
                      <a:r>
                        <a:rPr lang="el-GR" sz="1200" b="0" i="0" u="none" strike="noStrike" dirty="0">
                          <a:solidFill>
                            <a:srgbClr val="000000"/>
                          </a:solidFill>
                          <a:effectLst/>
                          <a:latin typeface="Arial" panose="020B0604020202020204" pitchFamily="34" charset="0"/>
                          <a:cs typeface="Arial" panose="020B0604020202020204" pitchFamily="34" charset="0"/>
                        </a:rPr>
                        <a:t>Σχέδιο δράσης για την επιβίβαση ποδηλάτων σε λεωφορεία</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Στόχος αυτού του μέτρου είναι η δημιουργία ενός ολοκληρωμένου συστήματος ναύλων, όπου ο ναύλος των μέσων μαζικής μεταφοράς περιλαμβάνει ήδη τον ναύλο στάθμευσης με βολικό τρόπο, καθιστώντας έτσι λιγότερο ελκυστική την πρόσβαση στα κέντρα των πόλεων με αυτοκίνητο και τη στάθμευση εκεί.</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Αυτό το μέτρο αναγνωρίζει τη δυνατότητα αντικατάστασης των σταθερών γραμμών μόνο στις περιοχές χαμηλής ζήτησης της Επαρχίας, με μια πιο ευέλικτη υπηρεσία κατ' απαίτηση, η οποία θα προσφέρει μεγαλύτερη προσβασιμότητα και εμβέλεια εξυπηρέτησης σε αυτές τις περιοχές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Παροχή της υποδομής στα λεωφορεία, είτε εντός του οχήματος είτε με χρήση εξωτερικών σχάρων ποδηλάτων</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68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rowSpan="3">
                  <a:txBody>
                    <a:bodyPr/>
                    <a:lstStyle/>
                    <a:p>
                      <a:pPr algn="ctr" fontAlgn="ctr"/>
                      <a:r>
                        <a:rPr lang="el-GR" sz="1200" b="0" i="0" u="none" strike="noStrike" dirty="0">
                          <a:solidFill>
                            <a:srgbClr val="000000"/>
                          </a:solidFill>
                          <a:effectLst/>
                          <a:latin typeface="Arial" panose="020B0604020202020204" pitchFamily="34" charset="0"/>
                        </a:rPr>
                        <a:t>Το Παραλμίνι και η Αγία Νάπα θα μπορούσαν να εξυπηρετηθούν με ένα μόνο </a:t>
                      </a:r>
                      <a:r>
                        <a:rPr lang="en-GB" sz="1200" b="0" i="0" u="none" strike="noStrike" dirty="0">
                          <a:solidFill>
                            <a:srgbClr val="000000"/>
                          </a:solidFill>
                          <a:effectLst/>
                          <a:latin typeface="Arial" panose="020B0604020202020204" pitchFamily="34" charset="0"/>
                        </a:rPr>
                        <a:t>P</a:t>
                      </a:r>
                      <a:r>
                        <a:rPr lang="el-GR" sz="1200" b="0" i="0" u="none" strike="noStrike" dirty="0">
                          <a:solidFill>
                            <a:srgbClr val="000000"/>
                          </a:solidFill>
                          <a:effectLst/>
                          <a:latin typeface="Arial" panose="020B0604020202020204" pitchFamily="34" charset="0"/>
                        </a:rPr>
                        <a:t>&amp;</a:t>
                      </a:r>
                      <a:r>
                        <a:rPr lang="en-GB" sz="1200" b="0" i="0" u="none" strike="noStrike" dirty="0">
                          <a:solidFill>
                            <a:srgbClr val="000000"/>
                          </a:solidFill>
                          <a:effectLst/>
                          <a:latin typeface="Arial" panose="020B0604020202020204" pitchFamily="34" charset="0"/>
                        </a:rPr>
                        <a:t>R</a:t>
                      </a:r>
                      <a:r>
                        <a:rPr lang="el-GR" sz="1200" b="0" i="0" u="none" strike="noStrike" dirty="0">
                          <a:solidFill>
                            <a:srgbClr val="000000"/>
                          </a:solidFill>
                          <a:effectLst/>
                          <a:latin typeface="Arial" panose="020B0604020202020204" pitchFamily="34" charset="0"/>
                        </a:rPr>
                        <a:t> , στο τέλος του αυτοκινητόδρομου Α3</a:t>
                      </a:r>
                      <a:r>
                        <a:rPr lang="en-GB" sz="1200" b="0" i="0" u="none" strike="noStrike" dirty="0">
                          <a:solidFill>
                            <a:srgbClr val="000000"/>
                          </a:solidFill>
                          <a:effectLst/>
                          <a:latin typeface="Arial" panose="020B0604020202020204" pitchFamily="34" charset="0"/>
                        </a:rPr>
                        <a:t>. </a:t>
                      </a:r>
                      <a:r>
                        <a:rPr lang="el-GR" sz="1200" b="0" i="0" u="none" strike="noStrike" dirty="0">
                          <a:solidFill>
                            <a:srgbClr val="000000"/>
                          </a:solidFill>
                          <a:effectLst/>
                          <a:latin typeface="Arial" panose="020B0604020202020204" pitchFamily="34" charset="0"/>
                        </a:rPr>
                        <a:t>Αυτό το </a:t>
                      </a:r>
                      <a:r>
                        <a:rPr lang="en-GB" sz="1200" b="0" i="0" u="none" strike="noStrike" dirty="0">
                          <a:solidFill>
                            <a:srgbClr val="000000"/>
                          </a:solidFill>
                          <a:effectLst/>
                          <a:latin typeface="Arial" panose="020B0604020202020204" pitchFamily="34" charset="0"/>
                        </a:rPr>
                        <a:t>P</a:t>
                      </a:r>
                      <a:r>
                        <a:rPr lang="el-GR" sz="1200" b="0" i="0" u="none" strike="noStrike" dirty="0">
                          <a:solidFill>
                            <a:srgbClr val="000000"/>
                          </a:solidFill>
                          <a:effectLst/>
                          <a:latin typeface="Arial" panose="020B0604020202020204" pitchFamily="34" charset="0"/>
                        </a:rPr>
                        <a:t>&amp;</a:t>
                      </a:r>
                      <a:r>
                        <a:rPr lang="en-GB" sz="1200" b="0" i="0" u="none" strike="noStrike" dirty="0">
                          <a:solidFill>
                            <a:srgbClr val="000000"/>
                          </a:solidFill>
                          <a:effectLst/>
                          <a:latin typeface="Arial" panose="020B0604020202020204" pitchFamily="34" charset="0"/>
                        </a:rPr>
                        <a:t>R</a:t>
                      </a:r>
                      <a:r>
                        <a:rPr lang="el-GR" sz="1200" b="0" i="0" u="none" strike="noStrike" dirty="0">
                          <a:solidFill>
                            <a:srgbClr val="000000"/>
                          </a:solidFill>
                          <a:effectLst/>
                          <a:latin typeface="Arial" panose="020B0604020202020204" pitchFamily="34" charset="0"/>
                        </a:rPr>
                        <a:t> θα εξυπηρετήται από τις γραμμές 501/502, οι οποίες συνδέουν τις δύο τοποθεσίες χρησιμοποιώντας την πιο άμεση διαδρομή. Αυτό το </a:t>
                      </a:r>
                      <a:r>
                        <a:rPr lang="en-GB" sz="1200" b="0" i="0" u="none" strike="noStrike" dirty="0">
                          <a:solidFill>
                            <a:srgbClr val="000000"/>
                          </a:solidFill>
                          <a:effectLst/>
                          <a:latin typeface="Arial" panose="020B0604020202020204" pitchFamily="34" charset="0"/>
                        </a:rPr>
                        <a:t>P</a:t>
                      </a:r>
                      <a:r>
                        <a:rPr lang="el-GR" sz="1200" b="0" i="0" u="none" strike="noStrike" dirty="0">
                          <a:solidFill>
                            <a:srgbClr val="000000"/>
                          </a:solidFill>
                          <a:effectLst/>
                          <a:latin typeface="Arial" panose="020B0604020202020204" pitchFamily="34" charset="0"/>
                        </a:rPr>
                        <a:t>&amp;</a:t>
                      </a:r>
                      <a:r>
                        <a:rPr lang="en-GB" sz="1200" b="0" i="0" u="none" strike="noStrike" dirty="0">
                          <a:solidFill>
                            <a:srgbClr val="000000"/>
                          </a:solidFill>
                          <a:effectLst/>
                          <a:latin typeface="Arial" panose="020B0604020202020204" pitchFamily="34" charset="0"/>
                        </a:rPr>
                        <a:t>R</a:t>
                      </a:r>
                      <a:r>
                        <a:rPr lang="el-GR" sz="1200" b="0" i="0" u="none" strike="noStrike" dirty="0">
                          <a:solidFill>
                            <a:srgbClr val="000000"/>
                          </a:solidFill>
                          <a:effectLst/>
                          <a:latin typeface="Arial" panose="020B0604020202020204" pitchFamily="34" charset="0"/>
                        </a:rPr>
                        <a:t> μπορεί επίσης να είναι το σημείο εκκίνησης για μια διαδρομή express προς τον Πρωταρά. Άλλοι κόμβοι P&amp;R/πολυτροπικών μεταφορών θα μπορούσαν να κατασκευαστούν σε περιοχές, όπως δίπλα σε στάσεις υπεραστικών λεωφορείων</a:t>
                      </a:r>
                      <a:endParaRPr lang="en-GB" sz="1200" b="0" i="0" u="none" strike="noStrike" dirty="0">
                        <a:solidFill>
                          <a:srgbClr val="000000"/>
                        </a:solidFill>
                        <a:effectLst/>
                        <a:latin typeface="Arial" panose="020B0604020202020204" pitchFamily="34" charset="0"/>
                      </a:endParaRPr>
                    </a:p>
                  </a:txBody>
                  <a:tcPr marL="9525" marR="9525" marT="9525" marB="0" anchor="ctr"/>
                </a:tc>
                <a:tc rowSpan="3">
                  <a:txBody>
                    <a:bodyPr/>
                    <a:lstStyle/>
                    <a:p>
                      <a:pPr algn="ctr" fontAlgn="ctr"/>
                      <a:endParaRPr lang="en-GB" sz="900" b="0" i="0" u="none" strike="noStrike" dirty="0">
                        <a:solidFill>
                          <a:srgbClr val="000000"/>
                        </a:solidFill>
                        <a:effectLst/>
                        <a:latin typeface="Arial" panose="020B0604020202020204" pitchFamily="34" charset="0"/>
                      </a:endParaRPr>
                    </a:p>
                  </a:txBody>
                  <a:tcPr marL="9525" marR="9525" marT="9525" marB="0" anchor="ctr"/>
                </a:tc>
                <a:tc rowSpan="3">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r h="68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pPr algn="ctr" fontAlgn="ctr"/>
                      <a:endParaRPr lang="en-GB" sz="900" b="0" i="0" u="none" strike="noStrike" dirty="0">
                        <a:solidFill>
                          <a:srgbClr val="000000"/>
                        </a:solidFill>
                        <a:effectLst/>
                        <a:latin typeface="Arial" panose="020B060402020202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3761499221"/>
                  </a:ext>
                </a:extLst>
              </a:tr>
              <a:tr h="684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vMerge="1">
                  <a:txBody>
                    <a:bodyPr/>
                    <a:lstStyle/>
                    <a:p>
                      <a:endParaRPr lang="en-US"/>
                    </a:p>
                  </a:txBody>
                  <a:tcPr/>
                </a:tc>
                <a:tc vMerge="1">
                  <a:txBody>
                    <a:bodyPr/>
                    <a:lstStyle/>
                    <a:p>
                      <a:pPr algn="ctr" fontAlgn="ctr"/>
                      <a:endParaRPr lang="en-GB" sz="900" b="0" i="0" u="none" strike="noStrike" dirty="0">
                        <a:solidFill>
                          <a:srgbClr val="000000"/>
                        </a:solidFill>
                        <a:effectLst/>
                        <a:latin typeface="Arial" panose="020B060402020202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2826393403"/>
                  </a:ext>
                </a:extLst>
              </a:tr>
            </a:tbl>
          </a:graphicData>
        </a:graphic>
      </p:graphicFrame>
    </p:spTree>
    <p:extLst>
      <p:ext uri="{BB962C8B-B14F-4D97-AF65-F5344CB8AC3E}">
        <p14:creationId xmlns:p14="http://schemas.microsoft.com/office/powerpoint/2010/main" val="1265592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3/7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8" name="TextBox 7">
            <a:extLst>
              <a:ext uri="{FF2B5EF4-FFF2-40B4-BE49-F238E27FC236}">
                <a16:creationId xmlns:a16="http://schemas.microsoft.com/office/drawing/2014/main" id="{0767DF4C-1F01-0A80-0911-1A1BBDEB1D53}"/>
              </a:ext>
            </a:extLst>
          </p:cNvPr>
          <p:cNvSpPr txBox="1"/>
          <p:nvPr/>
        </p:nvSpPr>
        <p:spPr>
          <a:xfrm>
            <a:off x="764162" y="1445282"/>
            <a:ext cx="7696270" cy="3139321"/>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Τα προτεινόμενα μέτρα λαμβάνουν υπόψη την </a:t>
            </a:r>
            <a:r>
              <a:rPr lang="el-GR" b="1" dirty="0">
                <a:solidFill>
                  <a:schemeClr val="tx1">
                    <a:lumMod val="75000"/>
                    <a:lumOff val="25000"/>
                  </a:schemeClr>
                </a:solidFill>
                <a:latin typeface="Arial" panose="020B0604020202020204" pitchFamily="34" charset="0"/>
                <a:cs typeface="Arial" panose="020B0604020202020204" pitchFamily="34" charset="0"/>
              </a:rPr>
              <a:t>ανάλυση και τις έρευνες</a:t>
            </a:r>
            <a:r>
              <a:rPr lang="el-GR" dirty="0">
                <a:solidFill>
                  <a:schemeClr val="tx1">
                    <a:lumMod val="75000"/>
                    <a:lumOff val="25000"/>
                  </a:schemeClr>
                </a:solidFill>
                <a:latin typeface="Arial" panose="020B0604020202020204" pitchFamily="34" charset="0"/>
                <a:cs typeface="Arial" panose="020B0604020202020204" pitchFamily="34" charset="0"/>
              </a:rPr>
              <a:t> που πραγματοποιήθηκαν κατά το </a:t>
            </a:r>
            <a:r>
              <a:rPr lang="el-GR" b="1" dirty="0">
                <a:solidFill>
                  <a:schemeClr val="tx1">
                    <a:lumMod val="75000"/>
                    <a:lumOff val="25000"/>
                  </a:schemeClr>
                </a:solidFill>
                <a:latin typeface="Arial" panose="020B0604020202020204" pitchFamily="34" charset="0"/>
                <a:cs typeface="Arial" panose="020B0604020202020204" pitchFamily="34" charset="0"/>
              </a:rPr>
              <a:t>διαγνωστικό στάδιο</a:t>
            </a:r>
            <a:r>
              <a:rPr lang="el-GR" dirty="0">
                <a:solidFill>
                  <a:schemeClr val="tx1">
                    <a:lumMod val="75000"/>
                    <a:lumOff val="25000"/>
                  </a:schemeClr>
                </a:solidFill>
                <a:latin typeface="Arial" panose="020B0604020202020204" pitchFamily="34" charset="0"/>
                <a:cs typeface="Arial" panose="020B0604020202020204" pitchFamily="34" charset="0"/>
              </a:rPr>
              <a:t>, τα </a:t>
            </a:r>
            <a:r>
              <a:rPr lang="el-GR" b="1" dirty="0">
                <a:solidFill>
                  <a:schemeClr val="tx1">
                    <a:lumMod val="75000"/>
                    <a:lumOff val="25000"/>
                  </a:schemeClr>
                </a:solidFill>
                <a:latin typeface="Arial" panose="020B0604020202020204" pitchFamily="34" charset="0"/>
                <a:cs typeface="Arial" panose="020B0604020202020204" pitchFamily="34" charset="0"/>
              </a:rPr>
              <a:t>σχόλια</a:t>
            </a:r>
            <a:r>
              <a:rPr lang="el-GR" dirty="0">
                <a:solidFill>
                  <a:schemeClr val="tx1">
                    <a:lumMod val="75000"/>
                    <a:lumOff val="25000"/>
                  </a:schemeClr>
                </a:solidFill>
                <a:latin typeface="Arial" panose="020B0604020202020204" pitchFamily="34" charset="0"/>
                <a:cs typeface="Arial" panose="020B0604020202020204" pitchFamily="34" charset="0"/>
              </a:rPr>
              <a:t> από τη Διευθύνουσα Επιτροπή του Έργου, τους Ενδιαφερομένους Φορείς και τις </a:t>
            </a:r>
            <a:r>
              <a:rPr lang="el-GR" b="1" dirty="0">
                <a:solidFill>
                  <a:schemeClr val="tx1">
                    <a:lumMod val="75000"/>
                    <a:lumOff val="25000"/>
                  </a:schemeClr>
                </a:solidFill>
                <a:latin typeface="Arial" panose="020B0604020202020204" pitchFamily="34" charset="0"/>
                <a:cs typeface="Arial" panose="020B0604020202020204" pitchFamily="34" charset="0"/>
              </a:rPr>
              <a:t>συναντήσεις</a:t>
            </a:r>
            <a:r>
              <a:rPr lang="el-GR" dirty="0">
                <a:solidFill>
                  <a:schemeClr val="tx1">
                    <a:lumMod val="75000"/>
                    <a:lumOff val="25000"/>
                  </a:schemeClr>
                </a:solidFill>
                <a:latin typeface="Arial" panose="020B0604020202020204" pitchFamily="34" charset="0"/>
                <a:cs typeface="Arial" panose="020B0604020202020204" pitchFamily="34" charset="0"/>
              </a:rPr>
              <a:t> με τον ανάδοχο των Δημοσίων Μεταφορών.</a:t>
            </a:r>
          </a:p>
          <a:p>
            <a:endParaRPr lang="el-GR" dirty="0">
              <a:solidFill>
                <a:schemeClr val="tx1">
                  <a:lumMod val="75000"/>
                  <a:lumOff val="25000"/>
                </a:schemeClr>
              </a:solidFill>
              <a:latin typeface="Arial" panose="020B0604020202020204" pitchFamily="34" charset="0"/>
              <a:cs typeface="Arial" panose="020B0604020202020204" pitchFamily="34" charset="0"/>
            </a:endParaRPr>
          </a:p>
          <a:p>
            <a:r>
              <a:rPr lang="el-GR" dirty="0">
                <a:solidFill>
                  <a:schemeClr val="tx1">
                    <a:lumMod val="75000"/>
                    <a:lumOff val="25000"/>
                  </a:schemeClr>
                </a:solidFill>
                <a:latin typeface="Arial" panose="020B0604020202020204" pitchFamily="34" charset="0"/>
                <a:cs typeface="Arial" panose="020B0604020202020204" pitchFamily="34" charset="0"/>
              </a:rPr>
              <a:t>Η ανάλυση εντόπισε τις ακόλουθες </a:t>
            </a:r>
            <a:r>
              <a:rPr lang="el-GR" b="1" dirty="0">
                <a:solidFill>
                  <a:schemeClr val="tx1">
                    <a:lumMod val="75000"/>
                    <a:lumOff val="25000"/>
                  </a:schemeClr>
                </a:solidFill>
                <a:latin typeface="Arial" panose="020B0604020202020204" pitchFamily="34" charset="0"/>
                <a:cs typeface="Arial" panose="020B0604020202020204" pitchFamily="34" charset="0"/>
              </a:rPr>
              <a:t>παρεμβάσεις για τη βελτίωση της υπηρεσίας </a:t>
            </a:r>
            <a:r>
              <a:rPr lang="el-GR" dirty="0">
                <a:solidFill>
                  <a:schemeClr val="tx1">
                    <a:lumMod val="75000"/>
                    <a:lumOff val="25000"/>
                  </a:schemeClr>
                </a:solidFill>
                <a:latin typeface="Arial" panose="020B0604020202020204" pitchFamily="34" charset="0"/>
                <a:cs typeface="Arial" panose="020B0604020202020204" pitchFamily="34" charset="0"/>
              </a:rPr>
              <a:t>βραχυπρόθεσμα και μακροπρόθεσμα:</a:t>
            </a: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Μη-ρυθμισμένο Χρονοδιάγραμμα </a:t>
            </a:r>
            <a:r>
              <a:rPr lang="en-GB" dirty="0">
                <a:solidFill>
                  <a:schemeClr val="tx1">
                    <a:lumMod val="75000"/>
                    <a:lumOff val="25000"/>
                  </a:schemeClr>
                </a:solidFill>
                <a:latin typeface="Arial" panose="020B0604020202020204" pitchFamily="34" charset="0"/>
                <a:cs typeface="Arial" panose="020B0604020202020204" pitchFamily="34" charset="0"/>
              </a:rPr>
              <a:t>vs </a:t>
            </a:r>
            <a:r>
              <a:rPr lang="el-GR" dirty="0">
                <a:solidFill>
                  <a:schemeClr val="tx1">
                    <a:lumMod val="75000"/>
                    <a:lumOff val="25000"/>
                  </a:schemeClr>
                </a:solidFill>
                <a:latin typeface="Arial" panose="020B0604020202020204" pitchFamily="34" charset="0"/>
                <a:cs typeface="Arial" panose="020B0604020202020204" pitchFamily="34" charset="0"/>
              </a:rPr>
              <a:t>Ρυθμισμένο Χρονοδιάγραμμα</a:t>
            </a: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Σημεία μετεπιβήβασης</a:t>
            </a: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Αναγνωσιμότητα του δικτύου</a:t>
            </a:r>
          </a:p>
          <a:p>
            <a:pPr marL="285750" indent="-285750">
              <a:buFont typeface="Arial" panose="020B0604020202020204" pitchFamily="34" charset="0"/>
              <a:buChar char="•"/>
            </a:pPr>
            <a:r>
              <a:rPr lang="el-GR" dirty="0">
                <a:solidFill>
                  <a:schemeClr val="tx1">
                    <a:lumMod val="75000"/>
                    <a:lumOff val="25000"/>
                  </a:schemeClr>
                </a:solidFill>
                <a:latin typeface="Arial" panose="020B0604020202020204" pitchFamily="34" charset="0"/>
                <a:cs typeface="Arial" panose="020B0604020202020204" pitchFamily="34" charset="0"/>
              </a:rPr>
              <a:t>Παροχή απαραίτητων υποδομών</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409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4/7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20" name="TextBox 19">
            <a:extLst>
              <a:ext uri="{FF2B5EF4-FFF2-40B4-BE49-F238E27FC236}">
                <a16:creationId xmlns:a16="http://schemas.microsoft.com/office/drawing/2014/main" id="{5D0CDA46-B30E-BAEB-BB44-58FACC3A3215}"/>
              </a:ext>
            </a:extLst>
          </p:cNvPr>
          <p:cNvSpPr txBox="1"/>
          <p:nvPr/>
        </p:nvSpPr>
        <p:spPr>
          <a:xfrm>
            <a:off x="348970" y="1982251"/>
            <a:ext cx="4079014" cy="1477328"/>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Μη-ρυθμισμένο Χρονοδιάγραμμα</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Μη-συστηματικό πρόγραμμα</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Δύσκολο να απομνημονευτεί</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Λιγότερες ευκαιρίες για συστημικές μεταβιβάσεις και συνδέσεις.</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F3AA55D4-7F76-D786-EFFC-BF056102DB12}"/>
              </a:ext>
            </a:extLst>
          </p:cNvPr>
          <p:cNvGrpSpPr/>
          <p:nvPr/>
        </p:nvGrpSpPr>
        <p:grpSpPr>
          <a:xfrm>
            <a:off x="395536" y="2342291"/>
            <a:ext cx="216024" cy="216024"/>
            <a:chOff x="395536" y="3068960"/>
            <a:chExt cx="216024" cy="216024"/>
          </a:xfrm>
        </p:grpSpPr>
        <p:sp>
          <p:nvSpPr>
            <p:cNvPr id="7" name="Rectangle 6">
              <a:extLst>
                <a:ext uri="{FF2B5EF4-FFF2-40B4-BE49-F238E27FC236}">
                  <a16:creationId xmlns:a16="http://schemas.microsoft.com/office/drawing/2014/main" id="{8B51EF14-A345-6974-1621-17E33BF994F8}"/>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Minus Sign 10">
              <a:extLst>
                <a:ext uri="{FF2B5EF4-FFF2-40B4-BE49-F238E27FC236}">
                  <a16:creationId xmlns:a16="http://schemas.microsoft.com/office/drawing/2014/main" id="{B90FABC5-B411-3ED4-D8B9-2F6E67738DD4}"/>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oup 15">
            <a:extLst>
              <a:ext uri="{FF2B5EF4-FFF2-40B4-BE49-F238E27FC236}">
                <a16:creationId xmlns:a16="http://schemas.microsoft.com/office/drawing/2014/main" id="{7628D1ED-F8F0-9224-8756-67771EFE631A}"/>
              </a:ext>
            </a:extLst>
          </p:cNvPr>
          <p:cNvGrpSpPr/>
          <p:nvPr/>
        </p:nvGrpSpPr>
        <p:grpSpPr>
          <a:xfrm>
            <a:off x="395536" y="2624898"/>
            <a:ext cx="216024" cy="216024"/>
            <a:chOff x="395536" y="3068960"/>
            <a:chExt cx="216024" cy="216024"/>
          </a:xfrm>
        </p:grpSpPr>
        <p:sp>
          <p:nvSpPr>
            <p:cNvPr id="17" name="Rectangle 16">
              <a:extLst>
                <a:ext uri="{FF2B5EF4-FFF2-40B4-BE49-F238E27FC236}">
                  <a16:creationId xmlns:a16="http://schemas.microsoft.com/office/drawing/2014/main" id="{34EFEC8F-13CD-276D-1A55-A268744811E4}"/>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Minus Sign 17">
              <a:extLst>
                <a:ext uri="{FF2B5EF4-FFF2-40B4-BE49-F238E27FC236}">
                  <a16:creationId xmlns:a16="http://schemas.microsoft.com/office/drawing/2014/main" id="{9CFA97BB-FAF9-DDEF-CA8A-17ABF0185D36}"/>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 name="Group 18">
            <a:extLst>
              <a:ext uri="{FF2B5EF4-FFF2-40B4-BE49-F238E27FC236}">
                <a16:creationId xmlns:a16="http://schemas.microsoft.com/office/drawing/2014/main" id="{A0C33D73-0E6C-C120-34B4-5D93781D1822}"/>
              </a:ext>
            </a:extLst>
          </p:cNvPr>
          <p:cNvGrpSpPr/>
          <p:nvPr/>
        </p:nvGrpSpPr>
        <p:grpSpPr>
          <a:xfrm>
            <a:off x="395536" y="2900935"/>
            <a:ext cx="216024" cy="216024"/>
            <a:chOff x="395536" y="3068960"/>
            <a:chExt cx="216024" cy="216024"/>
          </a:xfrm>
        </p:grpSpPr>
        <p:sp>
          <p:nvSpPr>
            <p:cNvPr id="21" name="Rectangle 20">
              <a:extLst>
                <a:ext uri="{FF2B5EF4-FFF2-40B4-BE49-F238E27FC236}">
                  <a16:creationId xmlns:a16="http://schemas.microsoft.com/office/drawing/2014/main" id="{88CBBC3E-23CF-368F-B8AD-1FB8CF0F127E}"/>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Minus Sign 21">
              <a:extLst>
                <a:ext uri="{FF2B5EF4-FFF2-40B4-BE49-F238E27FC236}">
                  <a16:creationId xmlns:a16="http://schemas.microsoft.com/office/drawing/2014/main" id="{57CD3E31-417D-33E3-258E-167C216DD8C2}"/>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6" name="Picture 35">
            <a:extLst>
              <a:ext uri="{FF2B5EF4-FFF2-40B4-BE49-F238E27FC236}">
                <a16:creationId xmlns:a16="http://schemas.microsoft.com/office/drawing/2014/main" id="{B7575D85-CAF8-56B1-3850-612E88DDC8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7052" y="2013940"/>
            <a:ext cx="3111500" cy="1676400"/>
          </a:xfrm>
          <a:prstGeom prst="rect">
            <a:avLst/>
          </a:prstGeom>
        </p:spPr>
      </p:pic>
      <p:sp>
        <p:nvSpPr>
          <p:cNvPr id="37" name="TextBox 36">
            <a:extLst>
              <a:ext uri="{FF2B5EF4-FFF2-40B4-BE49-F238E27FC236}">
                <a16:creationId xmlns:a16="http://schemas.microsoft.com/office/drawing/2014/main" id="{10DB639E-5C9D-98BC-4029-635D160F82DC}"/>
              </a:ext>
            </a:extLst>
          </p:cNvPr>
          <p:cNvSpPr txBox="1"/>
          <p:nvPr/>
        </p:nvSpPr>
        <p:spPr>
          <a:xfrm>
            <a:off x="5207052" y="3861048"/>
            <a:ext cx="3157880" cy="523220"/>
          </a:xfrm>
          <a:prstGeom prst="rect">
            <a:avLst/>
          </a:prstGeom>
          <a:noFill/>
        </p:spPr>
        <p:txBody>
          <a:bodyPr wrap="square" rtlCol="0">
            <a:spAutoFit/>
          </a:bodyPr>
          <a:lstStyle/>
          <a:p>
            <a:r>
              <a:rPr lang="el-GR" sz="1400" i="1" dirty="0">
                <a:latin typeface="Arial" panose="020B0604020202020204" pitchFamily="34" charset="0"/>
                <a:cs typeface="Arial" panose="020B0604020202020204" pitchFamily="34" charset="0"/>
              </a:rPr>
              <a:t>Παράδειγμα </a:t>
            </a:r>
            <a:r>
              <a:rPr lang="el-GR" sz="1400" i="1" dirty="0">
                <a:solidFill>
                  <a:schemeClr val="tx1">
                    <a:lumMod val="75000"/>
                    <a:lumOff val="25000"/>
                  </a:schemeClr>
                </a:solidFill>
                <a:latin typeface="Arial" panose="020B0604020202020204" pitchFamily="34" charset="0"/>
                <a:cs typeface="Arial" panose="020B0604020202020204" pitchFamily="34" charset="0"/>
              </a:rPr>
              <a:t>Μη-ρυθμισμένου Χρονοδιαγράμματος</a:t>
            </a:r>
            <a:endParaRPr lang="it-IT"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514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5/7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25" name="Picture 24">
            <a:extLst>
              <a:ext uri="{FF2B5EF4-FFF2-40B4-BE49-F238E27FC236}">
                <a16:creationId xmlns:a16="http://schemas.microsoft.com/office/drawing/2014/main" id="{35F6585A-09A7-00E1-E364-1746414DFC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109" y="2013043"/>
            <a:ext cx="2156066" cy="1367505"/>
          </a:xfrm>
          <a:prstGeom prst="rect">
            <a:avLst/>
          </a:prstGeom>
        </p:spPr>
      </p:pic>
      <p:pic>
        <p:nvPicPr>
          <p:cNvPr id="28" name="Picture 27">
            <a:extLst>
              <a:ext uri="{FF2B5EF4-FFF2-40B4-BE49-F238E27FC236}">
                <a16:creationId xmlns:a16="http://schemas.microsoft.com/office/drawing/2014/main" id="{6E50ACAD-51CB-B3FB-2E93-5F786EC01E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4524" y="2013043"/>
            <a:ext cx="1947956" cy="1367505"/>
          </a:xfrm>
          <a:prstGeom prst="rect">
            <a:avLst/>
          </a:prstGeom>
        </p:spPr>
      </p:pic>
      <p:sp>
        <p:nvSpPr>
          <p:cNvPr id="7" name="TextBox 6">
            <a:extLst>
              <a:ext uri="{FF2B5EF4-FFF2-40B4-BE49-F238E27FC236}">
                <a16:creationId xmlns:a16="http://schemas.microsoft.com/office/drawing/2014/main" id="{B26E7A7F-34BB-28D4-B652-1DFA0F918411}"/>
              </a:ext>
            </a:extLst>
          </p:cNvPr>
          <p:cNvSpPr txBox="1"/>
          <p:nvPr/>
        </p:nvSpPr>
        <p:spPr>
          <a:xfrm>
            <a:off x="348970" y="1988840"/>
            <a:ext cx="4079014" cy="286232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Ρυθμισμένο Χρονοδιάγραμμα</a:t>
            </a:r>
            <a:endParaRPr lang="en-GB"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Συστημικό πρόγραμμα, το λεωφορείο έρχεται πάντα στο ίδιο λεπτό(α) μέσα στην ώρα</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Εύκολο στην απομνημόνευση</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Μεγιστοποιεί τις ευκαιρίες για συστημικές μεταβιβάσεις και συνδέσεις, χάρη στους κόμβους</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Εύκολη αύξηση της συχνότητας όταν χρειάζεται.</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C294EF8-8AF5-1441-5DD5-8FDD89DBC79E}"/>
              </a:ext>
            </a:extLst>
          </p:cNvPr>
          <p:cNvGrpSpPr/>
          <p:nvPr/>
        </p:nvGrpSpPr>
        <p:grpSpPr>
          <a:xfrm>
            <a:off x="390893" y="3429000"/>
            <a:ext cx="216024" cy="216024"/>
            <a:chOff x="4766865" y="3113348"/>
            <a:chExt cx="216024" cy="216024"/>
          </a:xfrm>
        </p:grpSpPr>
        <p:sp>
          <p:nvSpPr>
            <p:cNvPr id="9" name="Rectangle 8">
              <a:extLst>
                <a:ext uri="{FF2B5EF4-FFF2-40B4-BE49-F238E27FC236}">
                  <a16:creationId xmlns:a16="http://schemas.microsoft.com/office/drawing/2014/main" id="{E92B39AC-BC5B-7126-A6F3-C18CD15C0AF8}"/>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Plus Sign 9">
              <a:extLst>
                <a:ext uri="{FF2B5EF4-FFF2-40B4-BE49-F238E27FC236}">
                  <a16:creationId xmlns:a16="http://schemas.microsoft.com/office/drawing/2014/main" id="{0FD025D4-1881-6D39-AC08-18073E75975C}"/>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oup 10">
            <a:extLst>
              <a:ext uri="{FF2B5EF4-FFF2-40B4-BE49-F238E27FC236}">
                <a16:creationId xmlns:a16="http://schemas.microsoft.com/office/drawing/2014/main" id="{A5008D5C-626E-A54D-8E6D-B30361C6C0A0}"/>
              </a:ext>
            </a:extLst>
          </p:cNvPr>
          <p:cNvGrpSpPr/>
          <p:nvPr/>
        </p:nvGrpSpPr>
        <p:grpSpPr>
          <a:xfrm>
            <a:off x="389730" y="2348880"/>
            <a:ext cx="216024" cy="216024"/>
            <a:chOff x="4766865" y="3113348"/>
            <a:chExt cx="216024" cy="216024"/>
          </a:xfrm>
        </p:grpSpPr>
        <p:sp>
          <p:nvSpPr>
            <p:cNvPr id="13" name="Rectangle 12">
              <a:extLst>
                <a:ext uri="{FF2B5EF4-FFF2-40B4-BE49-F238E27FC236}">
                  <a16:creationId xmlns:a16="http://schemas.microsoft.com/office/drawing/2014/main" id="{FE96BFA2-A53D-854D-F44C-3E448FCCDB59}"/>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Plus Sign 14">
              <a:extLst>
                <a:ext uri="{FF2B5EF4-FFF2-40B4-BE49-F238E27FC236}">
                  <a16:creationId xmlns:a16="http://schemas.microsoft.com/office/drawing/2014/main" id="{DE7D8E5C-42AC-3EAF-7DF7-74BD7580F199}"/>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oup 15">
            <a:extLst>
              <a:ext uri="{FF2B5EF4-FFF2-40B4-BE49-F238E27FC236}">
                <a16:creationId xmlns:a16="http://schemas.microsoft.com/office/drawing/2014/main" id="{D4E34224-F6AE-DE47-F168-99B1C5DA1732}"/>
              </a:ext>
            </a:extLst>
          </p:cNvPr>
          <p:cNvGrpSpPr/>
          <p:nvPr/>
        </p:nvGrpSpPr>
        <p:grpSpPr>
          <a:xfrm>
            <a:off x="389730" y="3177366"/>
            <a:ext cx="216024" cy="216024"/>
            <a:chOff x="4766865" y="3113348"/>
            <a:chExt cx="216024" cy="216024"/>
          </a:xfrm>
        </p:grpSpPr>
        <p:sp>
          <p:nvSpPr>
            <p:cNvPr id="17" name="Rectangle 16">
              <a:extLst>
                <a:ext uri="{FF2B5EF4-FFF2-40B4-BE49-F238E27FC236}">
                  <a16:creationId xmlns:a16="http://schemas.microsoft.com/office/drawing/2014/main" id="{61FAA94B-B2AB-F6A6-F8EF-E1B55E4DFB55}"/>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lus Sign 17">
              <a:extLst>
                <a:ext uri="{FF2B5EF4-FFF2-40B4-BE49-F238E27FC236}">
                  <a16:creationId xmlns:a16="http://schemas.microsoft.com/office/drawing/2014/main" id="{949EE88C-A60B-5682-FCC6-1432444302AB}"/>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 name="Group 30">
            <a:extLst>
              <a:ext uri="{FF2B5EF4-FFF2-40B4-BE49-F238E27FC236}">
                <a16:creationId xmlns:a16="http://schemas.microsoft.com/office/drawing/2014/main" id="{359728E6-B379-77AE-DDCE-E7D81FC1278B}"/>
              </a:ext>
            </a:extLst>
          </p:cNvPr>
          <p:cNvGrpSpPr/>
          <p:nvPr/>
        </p:nvGrpSpPr>
        <p:grpSpPr>
          <a:xfrm>
            <a:off x="389730" y="4275125"/>
            <a:ext cx="216024" cy="216024"/>
            <a:chOff x="4766865" y="3113348"/>
            <a:chExt cx="216024" cy="216024"/>
          </a:xfrm>
        </p:grpSpPr>
        <p:sp>
          <p:nvSpPr>
            <p:cNvPr id="32" name="Rectangle 31">
              <a:extLst>
                <a:ext uri="{FF2B5EF4-FFF2-40B4-BE49-F238E27FC236}">
                  <a16:creationId xmlns:a16="http://schemas.microsoft.com/office/drawing/2014/main" id="{82D948FD-1E1E-A00E-5EBC-F37D15ED5DD8}"/>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Plus Sign 32">
              <a:extLst>
                <a:ext uri="{FF2B5EF4-FFF2-40B4-BE49-F238E27FC236}">
                  <a16:creationId xmlns:a16="http://schemas.microsoft.com/office/drawing/2014/main" id="{0E6D3B6F-4EEF-16C6-F92A-1B42A068C5F8}"/>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1" name="Picture 20">
            <a:extLst>
              <a:ext uri="{FF2B5EF4-FFF2-40B4-BE49-F238E27FC236}">
                <a16:creationId xmlns:a16="http://schemas.microsoft.com/office/drawing/2014/main" id="{CEFF711F-23D8-B991-BD02-BACA8CDB75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4266" y="3523237"/>
            <a:ext cx="2337721" cy="1515190"/>
          </a:xfrm>
          <a:prstGeom prst="rect">
            <a:avLst/>
          </a:prstGeom>
        </p:spPr>
      </p:pic>
      <p:sp>
        <p:nvSpPr>
          <p:cNvPr id="22" name="TextBox 21">
            <a:extLst>
              <a:ext uri="{FF2B5EF4-FFF2-40B4-BE49-F238E27FC236}">
                <a16:creationId xmlns:a16="http://schemas.microsoft.com/office/drawing/2014/main" id="{7F167167-607B-50A5-D830-75E8731E7C7C}"/>
              </a:ext>
            </a:extLst>
          </p:cNvPr>
          <p:cNvSpPr txBox="1"/>
          <p:nvPr/>
        </p:nvSpPr>
        <p:spPr>
          <a:xfrm>
            <a:off x="5357051" y="5181116"/>
            <a:ext cx="2752150" cy="523220"/>
          </a:xfrm>
          <a:prstGeom prst="rect">
            <a:avLst/>
          </a:prstGeom>
          <a:noFill/>
        </p:spPr>
        <p:txBody>
          <a:bodyPr wrap="square" rtlCol="0">
            <a:spAutoFit/>
          </a:bodyPr>
          <a:lstStyle/>
          <a:p>
            <a:r>
              <a:rPr lang="el-GR" sz="1400" i="1" dirty="0">
                <a:latin typeface="Arial" panose="020B0604020202020204" pitchFamily="34" charset="0"/>
                <a:cs typeface="Arial" panose="020B0604020202020204" pitchFamily="34" charset="0"/>
              </a:rPr>
              <a:t>Παράδειγμα </a:t>
            </a:r>
            <a:r>
              <a:rPr lang="el-GR" sz="1400" i="1" dirty="0">
                <a:solidFill>
                  <a:schemeClr val="tx1">
                    <a:lumMod val="75000"/>
                    <a:lumOff val="25000"/>
                  </a:schemeClr>
                </a:solidFill>
                <a:latin typeface="Arial" panose="020B0604020202020204" pitchFamily="34" charset="0"/>
                <a:cs typeface="Arial" panose="020B0604020202020204" pitchFamily="34" charset="0"/>
              </a:rPr>
              <a:t>Ρυθμισμένου Χρονοδιαγράμματος</a:t>
            </a:r>
            <a:endParaRPr lang="it-IT"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853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6/7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4D0EC220-261F-EC90-69EB-0F1AB729C40A}"/>
              </a:ext>
            </a:extLst>
          </p:cNvPr>
          <p:cNvSpPr txBox="1"/>
          <p:nvPr/>
        </p:nvSpPr>
        <p:spPr>
          <a:xfrm>
            <a:off x="348970" y="2006838"/>
            <a:ext cx="4079014" cy="3693319"/>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Σημέια μετεπιβίβασης</a:t>
            </a:r>
            <a:r>
              <a:rPr lang="it-IT" b="1" dirty="0">
                <a:solidFill>
                  <a:schemeClr val="tx1">
                    <a:lumMod val="75000"/>
                    <a:lumOff val="25000"/>
                  </a:schemeClr>
                </a:solidFill>
                <a:latin typeface="Arial" panose="020B0604020202020204" pitchFamily="34" charset="0"/>
                <a:cs typeface="Arial" panose="020B0604020202020204" pitchFamily="34" charset="0"/>
              </a:rPr>
              <a:t>/</a:t>
            </a:r>
            <a:r>
              <a:rPr lang="el-GR" b="1" dirty="0">
                <a:solidFill>
                  <a:schemeClr val="tx1">
                    <a:lumMod val="75000"/>
                    <a:lumOff val="25000"/>
                  </a:schemeClr>
                </a:solidFill>
                <a:latin typeface="Arial" panose="020B0604020202020204" pitchFamily="34" charset="0"/>
                <a:cs typeface="Arial" panose="020B0604020202020204" pitchFamily="34" charset="0"/>
              </a:rPr>
              <a:t>Μη-ρυθμισμένο Χρονοδιάγραμμα</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Μεγιστοποίηση μονής διαδρομής</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Πρέπει να γνωρίζετε τα χρονοδιαγράμματα για τον προγραμματισμό του ταξιδιού εκ των προτέρων</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Παρουσία πολλαπλών σημείων μετεπιβίβασης, ανάλογα με το μεμονωμένο ταξίδι</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Κίνδυνος απώλειας της μοναδικής διαθέσιμης σύνδεσης</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Δεν χρειάζεται συχνή εξυπηρέτηση</a:t>
            </a:r>
            <a:r>
              <a:rPr lang="it-IT" dirty="0">
                <a:solidFill>
                  <a:schemeClr val="tx1">
                    <a:lumMod val="75000"/>
                    <a:lumOff val="25000"/>
                  </a:schemeClr>
                </a:solidFill>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63D2B99F-6339-C86F-953E-42A0423FC5E6}"/>
              </a:ext>
            </a:extLst>
          </p:cNvPr>
          <p:cNvGrpSpPr/>
          <p:nvPr/>
        </p:nvGrpSpPr>
        <p:grpSpPr>
          <a:xfrm>
            <a:off x="389730" y="2692491"/>
            <a:ext cx="216024" cy="216024"/>
            <a:chOff x="4766865" y="3113348"/>
            <a:chExt cx="216024" cy="216024"/>
          </a:xfrm>
        </p:grpSpPr>
        <p:sp>
          <p:nvSpPr>
            <p:cNvPr id="9" name="Rectangle 8">
              <a:extLst>
                <a:ext uri="{FF2B5EF4-FFF2-40B4-BE49-F238E27FC236}">
                  <a16:creationId xmlns:a16="http://schemas.microsoft.com/office/drawing/2014/main" id="{38B2C52B-8086-CEF4-D0A4-0D87693E29D4}"/>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Plus Sign 9">
              <a:extLst>
                <a:ext uri="{FF2B5EF4-FFF2-40B4-BE49-F238E27FC236}">
                  <a16:creationId xmlns:a16="http://schemas.microsoft.com/office/drawing/2014/main" id="{5F88D797-0260-D4CB-57B1-DF6C94E63D83}"/>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oup 10">
            <a:extLst>
              <a:ext uri="{FF2B5EF4-FFF2-40B4-BE49-F238E27FC236}">
                <a16:creationId xmlns:a16="http://schemas.microsoft.com/office/drawing/2014/main" id="{D1732443-B325-21F7-8244-36C748332C77}"/>
              </a:ext>
            </a:extLst>
          </p:cNvPr>
          <p:cNvGrpSpPr/>
          <p:nvPr/>
        </p:nvGrpSpPr>
        <p:grpSpPr>
          <a:xfrm>
            <a:off x="389730" y="2955261"/>
            <a:ext cx="216024" cy="216024"/>
            <a:chOff x="395536" y="3068960"/>
            <a:chExt cx="216024" cy="216024"/>
          </a:xfrm>
        </p:grpSpPr>
        <p:sp>
          <p:nvSpPr>
            <p:cNvPr id="13" name="Rectangle 12">
              <a:extLst>
                <a:ext uri="{FF2B5EF4-FFF2-40B4-BE49-F238E27FC236}">
                  <a16:creationId xmlns:a16="http://schemas.microsoft.com/office/drawing/2014/main" id="{3D0D2B18-B57F-4A69-ACA5-EDBFA7D38FBB}"/>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Minus Sign 14">
              <a:extLst>
                <a:ext uri="{FF2B5EF4-FFF2-40B4-BE49-F238E27FC236}">
                  <a16:creationId xmlns:a16="http://schemas.microsoft.com/office/drawing/2014/main" id="{310915BA-DA9D-EEA5-EA94-F84296F8FDE0}"/>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oup 15">
            <a:extLst>
              <a:ext uri="{FF2B5EF4-FFF2-40B4-BE49-F238E27FC236}">
                <a16:creationId xmlns:a16="http://schemas.microsoft.com/office/drawing/2014/main" id="{3B483E2C-F6CB-6FC0-96B2-D4CBC8D40038}"/>
              </a:ext>
            </a:extLst>
          </p:cNvPr>
          <p:cNvGrpSpPr/>
          <p:nvPr/>
        </p:nvGrpSpPr>
        <p:grpSpPr>
          <a:xfrm>
            <a:off x="389730" y="3987254"/>
            <a:ext cx="216024" cy="216024"/>
            <a:chOff x="395536" y="3068960"/>
            <a:chExt cx="216024" cy="216024"/>
          </a:xfrm>
        </p:grpSpPr>
        <p:sp>
          <p:nvSpPr>
            <p:cNvPr id="17" name="Rectangle 16">
              <a:extLst>
                <a:ext uri="{FF2B5EF4-FFF2-40B4-BE49-F238E27FC236}">
                  <a16:creationId xmlns:a16="http://schemas.microsoft.com/office/drawing/2014/main" id="{3EA3FC79-5C7D-4C0A-7E38-12E3C8C0A011}"/>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Minus Sign 17">
              <a:extLst>
                <a:ext uri="{FF2B5EF4-FFF2-40B4-BE49-F238E27FC236}">
                  <a16:creationId xmlns:a16="http://schemas.microsoft.com/office/drawing/2014/main" id="{ED2D4E2F-DA99-AB9D-F6DC-82B2664A22E1}"/>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 name="Group 18">
            <a:extLst>
              <a:ext uri="{FF2B5EF4-FFF2-40B4-BE49-F238E27FC236}">
                <a16:creationId xmlns:a16="http://schemas.microsoft.com/office/drawing/2014/main" id="{29B260C6-2C48-AB2F-9CA7-03104C813AC0}"/>
              </a:ext>
            </a:extLst>
          </p:cNvPr>
          <p:cNvGrpSpPr/>
          <p:nvPr/>
        </p:nvGrpSpPr>
        <p:grpSpPr>
          <a:xfrm>
            <a:off x="389730" y="4835915"/>
            <a:ext cx="216024" cy="216024"/>
            <a:chOff x="395536" y="3068960"/>
            <a:chExt cx="216024" cy="216024"/>
          </a:xfrm>
        </p:grpSpPr>
        <p:sp>
          <p:nvSpPr>
            <p:cNvPr id="21" name="Rectangle 20">
              <a:extLst>
                <a:ext uri="{FF2B5EF4-FFF2-40B4-BE49-F238E27FC236}">
                  <a16:creationId xmlns:a16="http://schemas.microsoft.com/office/drawing/2014/main" id="{1771DCD7-44A2-3545-8D8C-ABED248BDDA7}"/>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Minus Sign 21">
              <a:extLst>
                <a:ext uri="{FF2B5EF4-FFF2-40B4-BE49-F238E27FC236}">
                  <a16:creationId xmlns:a16="http://schemas.microsoft.com/office/drawing/2014/main" id="{057D3DEB-306F-AE41-0E7D-20483CFBE36C}"/>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3" name="Group 22">
            <a:extLst>
              <a:ext uri="{FF2B5EF4-FFF2-40B4-BE49-F238E27FC236}">
                <a16:creationId xmlns:a16="http://schemas.microsoft.com/office/drawing/2014/main" id="{6F1E4B0D-7003-B573-8071-FB56CCE02658}"/>
              </a:ext>
            </a:extLst>
          </p:cNvPr>
          <p:cNvGrpSpPr/>
          <p:nvPr/>
        </p:nvGrpSpPr>
        <p:grpSpPr>
          <a:xfrm>
            <a:off x="389730" y="5388452"/>
            <a:ext cx="216024" cy="216024"/>
            <a:chOff x="395536" y="3068960"/>
            <a:chExt cx="216024" cy="216024"/>
          </a:xfrm>
        </p:grpSpPr>
        <p:sp>
          <p:nvSpPr>
            <p:cNvPr id="24" name="Rectangle 23">
              <a:extLst>
                <a:ext uri="{FF2B5EF4-FFF2-40B4-BE49-F238E27FC236}">
                  <a16:creationId xmlns:a16="http://schemas.microsoft.com/office/drawing/2014/main" id="{C0FF55C5-21AB-3D21-E075-B2A620593414}"/>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Minus Sign 24">
              <a:extLst>
                <a:ext uri="{FF2B5EF4-FFF2-40B4-BE49-F238E27FC236}">
                  <a16:creationId xmlns:a16="http://schemas.microsoft.com/office/drawing/2014/main" id="{08D39387-6D42-5FD8-F791-DC6BCB0AF6B6}"/>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6" name="Picture 35">
            <a:extLst>
              <a:ext uri="{FF2B5EF4-FFF2-40B4-BE49-F238E27FC236}">
                <a16:creationId xmlns:a16="http://schemas.microsoft.com/office/drawing/2014/main" id="{3F6E2778-EBEB-E7B4-28BA-F73E03E8B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6954" y="3689333"/>
            <a:ext cx="3600483" cy="796369"/>
          </a:xfrm>
          <a:prstGeom prst="rect">
            <a:avLst/>
          </a:prstGeom>
        </p:spPr>
      </p:pic>
      <p:pic>
        <p:nvPicPr>
          <p:cNvPr id="40" name="Picture 39">
            <a:extLst>
              <a:ext uri="{FF2B5EF4-FFF2-40B4-BE49-F238E27FC236}">
                <a16:creationId xmlns:a16="http://schemas.microsoft.com/office/drawing/2014/main" id="{B1F84A7D-7159-5A62-791A-A39D6639A4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6952" y="2051323"/>
            <a:ext cx="3600483" cy="1375019"/>
          </a:xfrm>
          <a:prstGeom prst="rect">
            <a:avLst/>
          </a:prstGeom>
        </p:spPr>
      </p:pic>
      <p:sp>
        <p:nvSpPr>
          <p:cNvPr id="14" name="TextBox 13">
            <a:extLst>
              <a:ext uri="{FF2B5EF4-FFF2-40B4-BE49-F238E27FC236}">
                <a16:creationId xmlns:a16="http://schemas.microsoft.com/office/drawing/2014/main" id="{B7D27F20-06E1-ECA3-3364-8306FFCF0CBB}"/>
              </a:ext>
            </a:extLst>
          </p:cNvPr>
          <p:cNvSpPr txBox="1"/>
          <p:nvPr/>
        </p:nvSpPr>
        <p:spPr>
          <a:xfrm>
            <a:off x="4776952" y="4690208"/>
            <a:ext cx="3600482" cy="738664"/>
          </a:xfrm>
          <a:prstGeom prst="rect">
            <a:avLst/>
          </a:prstGeom>
          <a:noFill/>
        </p:spPr>
        <p:txBody>
          <a:bodyPr wrap="square" rtlCol="0">
            <a:spAutoFit/>
          </a:bodyPr>
          <a:lstStyle/>
          <a:p>
            <a:r>
              <a:rPr lang="el-GR" sz="1400" i="1" dirty="0">
                <a:latin typeface="Arial" panose="020B0604020202020204" pitchFamily="34" charset="0"/>
                <a:cs typeface="Arial" panose="020B0604020202020204" pitchFamily="34" charset="0"/>
              </a:rPr>
              <a:t>Παράδειγμα δικτύου με Μη-ρυθμισμένο χρονοδιάγραμμα και μη συστημική δομή σημείων μετεπιβίβασης</a:t>
            </a:r>
            <a:endParaRPr lang="it-IT"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433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Δημόσιες Συγκοινωνίες </a:t>
            </a:r>
            <a:r>
              <a:rPr lang="it-IT" b="1" dirty="0">
                <a:solidFill>
                  <a:schemeClr val="tx1">
                    <a:lumMod val="75000"/>
                    <a:lumOff val="25000"/>
                  </a:schemeClr>
                </a:solidFill>
                <a:latin typeface="Arial" panose="020B0604020202020204" pitchFamily="34" charset="0"/>
                <a:cs typeface="Arial" panose="020B0604020202020204" pitchFamily="34" charset="0"/>
              </a:rPr>
              <a:t>7/7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EADA0069-47F6-C345-A843-BF2A3BA92F20}"/>
              </a:ext>
            </a:extLst>
          </p:cNvPr>
          <p:cNvSpPr txBox="1"/>
          <p:nvPr/>
        </p:nvSpPr>
        <p:spPr>
          <a:xfrm>
            <a:off x="348970" y="1989995"/>
            <a:ext cx="4079014" cy="4247317"/>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Σημέια μετεπιβίβασης/ Ρυθμισμένο Χρονοδιάγραμμα</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Κατάργηση μονής διαδρομής</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Δημιουργία βασικών σημείων μετεπιβίβασης με συνδέσεις</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Μεγιστοποίηση συνδέσεων μεταξύ πολλαπλών γραμμών,προορισμών</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Σταθερότητα και βεβαιότητα των συνδέσεων</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Δεν χρειάζεται να γνωρίζετε τα δρομολόγια εκ των προτέρων: τα λεωφορεία θα έρχονται πάντα τα ίδια λεπτά</a:t>
            </a:r>
            <a:r>
              <a:rPr lang="it-IT" dirty="0">
                <a:solidFill>
                  <a:schemeClr val="tx1">
                    <a:lumMod val="75000"/>
                    <a:lumOff val="25000"/>
                  </a:schemeClr>
                </a:solidFill>
                <a:latin typeface="Arial" panose="020B0604020202020204" pitchFamily="34" charset="0"/>
                <a:cs typeface="Arial" panose="020B0604020202020204" pitchFamily="34" charset="0"/>
              </a:rPr>
              <a:t>;</a:t>
            </a:r>
          </a:p>
          <a:p>
            <a:pPr marL="285750" indent="-285750">
              <a:buFontTx/>
              <a:buChar char="-"/>
            </a:pPr>
            <a:r>
              <a:rPr lang="el-GR" dirty="0">
                <a:solidFill>
                  <a:schemeClr val="tx1">
                    <a:lumMod val="75000"/>
                    <a:lumOff val="25000"/>
                  </a:schemeClr>
                </a:solidFill>
                <a:latin typeface="Arial" panose="020B0604020202020204" pitchFamily="34" charset="0"/>
                <a:cs typeface="Arial" panose="020B0604020202020204" pitchFamily="34" charset="0"/>
              </a:rPr>
              <a:t>Δημιουργεί τις βάσεις για συχνή εξυπηρέτηση.</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FAD17FD-F28C-DD42-443E-C56B0B4B92FE}"/>
              </a:ext>
            </a:extLst>
          </p:cNvPr>
          <p:cNvGrpSpPr/>
          <p:nvPr/>
        </p:nvGrpSpPr>
        <p:grpSpPr>
          <a:xfrm>
            <a:off x="402401" y="2852936"/>
            <a:ext cx="216024" cy="216024"/>
            <a:chOff x="4766865" y="3113348"/>
            <a:chExt cx="216024" cy="216024"/>
          </a:xfrm>
        </p:grpSpPr>
        <p:sp>
          <p:nvSpPr>
            <p:cNvPr id="9" name="Rectangle 8">
              <a:extLst>
                <a:ext uri="{FF2B5EF4-FFF2-40B4-BE49-F238E27FC236}">
                  <a16:creationId xmlns:a16="http://schemas.microsoft.com/office/drawing/2014/main" id="{E494A8F0-34B9-E90C-CF28-67C7D28A2B5F}"/>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Plus Sign 9">
              <a:extLst>
                <a:ext uri="{FF2B5EF4-FFF2-40B4-BE49-F238E27FC236}">
                  <a16:creationId xmlns:a16="http://schemas.microsoft.com/office/drawing/2014/main" id="{60C8D4CF-47B9-7DB9-138C-DD9088A88721}"/>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oup 10">
            <a:extLst>
              <a:ext uri="{FF2B5EF4-FFF2-40B4-BE49-F238E27FC236}">
                <a16:creationId xmlns:a16="http://schemas.microsoft.com/office/drawing/2014/main" id="{E29F249C-41BD-FE06-3B56-60831E733B50}"/>
              </a:ext>
            </a:extLst>
          </p:cNvPr>
          <p:cNvGrpSpPr/>
          <p:nvPr/>
        </p:nvGrpSpPr>
        <p:grpSpPr>
          <a:xfrm>
            <a:off x="395536" y="2569103"/>
            <a:ext cx="216024" cy="216024"/>
            <a:chOff x="395536" y="3068960"/>
            <a:chExt cx="216024" cy="216024"/>
          </a:xfrm>
        </p:grpSpPr>
        <p:sp>
          <p:nvSpPr>
            <p:cNvPr id="13" name="Rectangle 12">
              <a:extLst>
                <a:ext uri="{FF2B5EF4-FFF2-40B4-BE49-F238E27FC236}">
                  <a16:creationId xmlns:a16="http://schemas.microsoft.com/office/drawing/2014/main" id="{70E54550-ABD1-FC6F-6431-14D8EC4BBBD6}"/>
                </a:ext>
              </a:extLst>
            </p:cNvPr>
            <p:cNvSpPr/>
            <p:nvPr/>
          </p:nvSpPr>
          <p:spPr>
            <a:xfrm>
              <a:off x="395536" y="3068960"/>
              <a:ext cx="216024"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Minus Sign 14">
              <a:extLst>
                <a:ext uri="{FF2B5EF4-FFF2-40B4-BE49-F238E27FC236}">
                  <a16:creationId xmlns:a16="http://schemas.microsoft.com/office/drawing/2014/main" id="{A39B86E3-78AB-BF15-1F24-14D454DAB63E}"/>
                </a:ext>
              </a:extLst>
            </p:cNvPr>
            <p:cNvSpPr/>
            <p:nvPr/>
          </p:nvSpPr>
          <p:spPr>
            <a:xfrm>
              <a:off x="395536" y="3104964"/>
              <a:ext cx="216024" cy="14401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oup 15">
            <a:extLst>
              <a:ext uri="{FF2B5EF4-FFF2-40B4-BE49-F238E27FC236}">
                <a16:creationId xmlns:a16="http://schemas.microsoft.com/office/drawing/2014/main" id="{B5A2AAE7-9FCB-A3CE-09DE-54BEE1497C84}"/>
              </a:ext>
            </a:extLst>
          </p:cNvPr>
          <p:cNvGrpSpPr/>
          <p:nvPr/>
        </p:nvGrpSpPr>
        <p:grpSpPr>
          <a:xfrm>
            <a:off x="402401" y="3408123"/>
            <a:ext cx="216024" cy="216024"/>
            <a:chOff x="4766865" y="3113348"/>
            <a:chExt cx="216024" cy="216024"/>
          </a:xfrm>
        </p:grpSpPr>
        <p:sp>
          <p:nvSpPr>
            <p:cNvPr id="17" name="Rectangle 16">
              <a:extLst>
                <a:ext uri="{FF2B5EF4-FFF2-40B4-BE49-F238E27FC236}">
                  <a16:creationId xmlns:a16="http://schemas.microsoft.com/office/drawing/2014/main" id="{EC8D9075-6BC0-EEF2-213F-540EBA5C0244}"/>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lus Sign 17">
              <a:extLst>
                <a:ext uri="{FF2B5EF4-FFF2-40B4-BE49-F238E27FC236}">
                  <a16:creationId xmlns:a16="http://schemas.microsoft.com/office/drawing/2014/main" id="{853582EA-EE8A-8367-5F39-17D14832567F}"/>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 name="Group 18">
            <a:extLst>
              <a:ext uri="{FF2B5EF4-FFF2-40B4-BE49-F238E27FC236}">
                <a16:creationId xmlns:a16="http://schemas.microsoft.com/office/drawing/2014/main" id="{6D68D4F3-CA28-D005-1F6C-A42433A25DEB}"/>
              </a:ext>
            </a:extLst>
          </p:cNvPr>
          <p:cNvGrpSpPr/>
          <p:nvPr/>
        </p:nvGrpSpPr>
        <p:grpSpPr>
          <a:xfrm>
            <a:off x="406036" y="3949434"/>
            <a:ext cx="216024" cy="216024"/>
            <a:chOff x="4766865" y="3113348"/>
            <a:chExt cx="216024" cy="216024"/>
          </a:xfrm>
        </p:grpSpPr>
        <p:sp>
          <p:nvSpPr>
            <p:cNvPr id="21" name="Rectangle 20">
              <a:extLst>
                <a:ext uri="{FF2B5EF4-FFF2-40B4-BE49-F238E27FC236}">
                  <a16:creationId xmlns:a16="http://schemas.microsoft.com/office/drawing/2014/main" id="{8D00F4AB-1AC3-E0ED-C7A0-63EA5D275C3A}"/>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Plus Sign 21">
              <a:extLst>
                <a:ext uri="{FF2B5EF4-FFF2-40B4-BE49-F238E27FC236}">
                  <a16:creationId xmlns:a16="http://schemas.microsoft.com/office/drawing/2014/main" id="{F5320CF7-ED41-75B1-DEFD-7EBFBDDCE97D}"/>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3" name="Group 22">
            <a:extLst>
              <a:ext uri="{FF2B5EF4-FFF2-40B4-BE49-F238E27FC236}">
                <a16:creationId xmlns:a16="http://schemas.microsoft.com/office/drawing/2014/main" id="{2F74CC56-9704-F7C7-1B2E-C046AF66623A}"/>
              </a:ext>
            </a:extLst>
          </p:cNvPr>
          <p:cNvGrpSpPr/>
          <p:nvPr/>
        </p:nvGrpSpPr>
        <p:grpSpPr>
          <a:xfrm>
            <a:off x="402401" y="4499047"/>
            <a:ext cx="216024" cy="216024"/>
            <a:chOff x="4766865" y="3113348"/>
            <a:chExt cx="216024" cy="216024"/>
          </a:xfrm>
        </p:grpSpPr>
        <p:sp>
          <p:nvSpPr>
            <p:cNvPr id="24" name="Rectangle 23">
              <a:extLst>
                <a:ext uri="{FF2B5EF4-FFF2-40B4-BE49-F238E27FC236}">
                  <a16:creationId xmlns:a16="http://schemas.microsoft.com/office/drawing/2014/main" id="{E835D183-7E36-82AA-F091-67D71B9CFEAB}"/>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Plus Sign 24">
              <a:extLst>
                <a:ext uri="{FF2B5EF4-FFF2-40B4-BE49-F238E27FC236}">
                  <a16:creationId xmlns:a16="http://schemas.microsoft.com/office/drawing/2014/main" id="{1E7ACE0A-3CE2-0AAC-F78F-1898F150527E}"/>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oup 26">
            <a:extLst>
              <a:ext uri="{FF2B5EF4-FFF2-40B4-BE49-F238E27FC236}">
                <a16:creationId xmlns:a16="http://schemas.microsoft.com/office/drawing/2014/main" id="{1E0DF524-177B-B266-8B3C-601FAC17872B}"/>
              </a:ext>
            </a:extLst>
          </p:cNvPr>
          <p:cNvGrpSpPr/>
          <p:nvPr/>
        </p:nvGrpSpPr>
        <p:grpSpPr>
          <a:xfrm>
            <a:off x="402401" y="5615170"/>
            <a:ext cx="216024" cy="216024"/>
            <a:chOff x="4766865" y="3113348"/>
            <a:chExt cx="216024" cy="216024"/>
          </a:xfrm>
        </p:grpSpPr>
        <p:sp>
          <p:nvSpPr>
            <p:cNvPr id="28" name="Rectangle 27">
              <a:extLst>
                <a:ext uri="{FF2B5EF4-FFF2-40B4-BE49-F238E27FC236}">
                  <a16:creationId xmlns:a16="http://schemas.microsoft.com/office/drawing/2014/main" id="{4A19647E-295F-61EE-DFC3-6F8CDCEF3460}"/>
                </a:ext>
              </a:extLst>
            </p:cNvPr>
            <p:cNvSpPr/>
            <p:nvPr/>
          </p:nvSpPr>
          <p:spPr>
            <a:xfrm>
              <a:off x="4766865" y="3113348"/>
              <a:ext cx="216024" cy="216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Plus Sign 28">
              <a:extLst>
                <a:ext uri="{FF2B5EF4-FFF2-40B4-BE49-F238E27FC236}">
                  <a16:creationId xmlns:a16="http://schemas.microsoft.com/office/drawing/2014/main" id="{308D053D-2D06-E4C1-B4D5-F89C008197F8}"/>
                </a:ext>
              </a:extLst>
            </p:cNvPr>
            <p:cNvSpPr/>
            <p:nvPr/>
          </p:nvSpPr>
          <p:spPr>
            <a:xfrm>
              <a:off x="4766865" y="3113348"/>
              <a:ext cx="216024" cy="21602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5" name="Picture 34">
            <a:extLst>
              <a:ext uri="{FF2B5EF4-FFF2-40B4-BE49-F238E27FC236}">
                <a16:creationId xmlns:a16="http://schemas.microsoft.com/office/drawing/2014/main" id="{E1762809-1F9F-D0F2-7B4A-504D397429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7888" y="2010445"/>
            <a:ext cx="3750536" cy="1316413"/>
          </a:xfrm>
          <a:prstGeom prst="rect">
            <a:avLst/>
          </a:prstGeom>
        </p:spPr>
      </p:pic>
      <p:pic>
        <p:nvPicPr>
          <p:cNvPr id="39" name="Picture 38">
            <a:extLst>
              <a:ext uri="{FF2B5EF4-FFF2-40B4-BE49-F238E27FC236}">
                <a16:creationId xmlns:a16="http://schemas.microsoft.com/office/drawing/2014/main" id="{1E13825D-20F4-7203-2B16-42AA33D591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1736" y="4019613"/>
            <a:ext cx="3726688" cy="838505"/>
          </a:xfrm>
          <a:prstGeom prst="rect">
            <a:avLst/>
          </a:prstGeom>
        </p:spPr>
      </p:pic>
      <p:sp>
        <p:nvSpPr>
          <p:cNvPr id="14" name="TextBox 13">
            <a:extLst>
              <a:ext uri="{FF2B5EF4-FFF2-40B4-BE49-F238E27FC236}">
                <a16:creationId xmlns:a16="http://schemas.microsoft.com/office/drawing/2014/main" id="{B51B60A1-3F72-E995-BA1D-556EB0AAAB3A}"/>
              </a:ext>
            </a:extLst>
          </p:cNvPr>
          <p:cNvSpPr txBox="1"/>
          <p:nvPr/>
        </p:nvSpPr>
        <p:spPr>
          <a:xfrm>
            <a:off x="4785383" y="5212935"/>
            <a:ext cx="3600482" cy="738664"/>
          </a:xfrm>
          <a:prstGeom prst="rect">
            <a:avLst/>
          </a:prstGeom>
          <a:noFill/>
        </p:spPr>
        <p:txBody>
          <a:bodyPr wrap="square" rtlCol="0">
            <a:spAutoFit/>
          </a:bodyPr>
          <a:lstStyle/>
          <a:p>
            <a:r>
              <a:rPr lang="el-GR" sz="1400" i="1" dirty="0">
                <a:latin typeface="Arial" panose="020B0604020202020204" pitchFamily="34" charset="0"/>
                <a:cs typeface="Arial" panose="020B0604020202020204" pitchFamily="34" charset="0"/>
              </a:rPr>
              <a:t>Παράδειγμα δικτύου με Ρυθμισμένο Χρονοδιάγραμμα και συστημική δομή σημείων μετεπιβίβασης</a:t>
            </a:r>
            <a:endParaRPr lang="it-IT"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668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Οδικό Δίκτυο</a:t>
            </a:r>
            <a:r>
              <a:rPr lang="it-IT" b="1" dirty="0">
                <a:solidFill>
                  <a:schemeClr val="tx1">
                    <a:lumMod val="75000"/>
                    <a:lumOff val="25000"/>
                  </a:schemeClr>
                </a:solidFill>
                <a:latin typeface="Arial" panose="020B0604020202020204" pitchFamily="34" charset="0"/>
                <a:cs typeface="Arial" panose="020B0604020202020204" pitchFamily="34" charset="0"/>
              </a:rPr>
              <a:t> 1/6</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3264841961"/>
              </p:ext>
            </p:extLst>
          </p:nvPr>
        </p:nvGraphicFramePr>
        <p:xfrm>
          <a:off x="251521" y="1496304"/>
          <a:ext cx="8640000" cy="467368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3899246068"/>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1332000">
                <a:tc>
                  <a:txBody>
                    <a:bodyPr/>
                    <a:lstStyle/>
                    <a:p>
                      <a:pPr algn="l" fontAlgn="ctr"/>
                      <a:r>
                        <a:rPr lang="el-GR" sz="1200" b="1" i="0" u="none" strike="noStrike" dirty="0">
                          <a:solidFill>
                            <a:srgbClr val="000000"/>
                          </a:solidFill>
                          <a:effectLst/>
                          <a:latin typeface="Arial" panose="020B0604020202020204" pitchFamily="34" charset="0"/>
                          <a:cs typeface="Arial" panose="020B0604020202020204" pitchFamily="34" charset="0"/>
                        </a:rPr>
                        <a:t>Οδικό Δίκτυο </a:t>
                      </a:r>
                      <a:endParaRPr lang="el-GR" sz="1200" b="1" i="0" u="none" strike="noStrike" spc="-150"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G.01 </a:t>
                      </a:r>
                      <a:r>
                        <a:rPr lang="el-GR" sz="1200" b="0" i="0" u="none" strike="noStrike" dirty="0">
                          <a:solidFill>
                            <a:schemeClr val="tx1"/>
                          </a:solidFill>
                          <a:effectLst/>
                          <a:latin typeface="Arial" panose="020B0604020202020204" pitchFamily="34" charset="0"/>
                          <a:cs typeface="Arial" panose="020B0604020202020204" pitchFamily="34" charset="0"/>
                        </a:rPr>
                        <a:t>Ρυμοτομία - Μείωση των οδοστρωμάτων υπέρ των πεζών και άλλων μέσων μεταφοράς, στις κεντρικές περιοχές του Παραλιμνίου, της Αγίας Νάπας και του Πρωταρά (ενδεχομένως σε όλα τα άλλα αστικά κέντρα ανάλογα με τις ανάγκες)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G.02 </a:t>
                      </a:r>
                      <a:r>
                        <a:rPr lang="el-GR" sz="1200" b="0" i="0" u="none" strike="noStrike" dirty="0">
                          <a:solidFill>
                            <a:schemeClr val="tx1"/>
                          </a:solidFill>
                          <a:effectLst/>
                          <a:latin typeface="Arial" panose="020B0604020202020204" pitchFamily="34" charset="0"/>
                          <a:cs typeface="Arial" panose="020B0604020202020204" pitchFamily="34" charset="0"/>
                        </a:rPr>
                        <a:t>Ταξινόμηση αστικών δρόμων με βάση τα γεωμετρικά χαρακτηριστικά, το αστικό πλαίσιο και τις αστικές λειτουργίες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G.03 </a:t>
                      </a:r>
                      <a:r>
                        <a:rPr lang="el-GR" sz="1200" b="0" i="0" u="none" strike="noStrike" dirty="0">
                          <a:solidFill>
                            <a:schemeClr val="tx1"/>
                          </a:solidFill>
                          <a:effectLst/>
                          <a:latin typeface="Arial" panose="020B0604020202020204" pitchFamily="34" charset="0"/>
                          <a:cs typeface="Arial" panose="020B0604020202020204" pitchFamily="34" charset="0"/>
                        </a:rPr>
                        <a:t>Οικιστικές Ζώνες και Σχέδιο Ζώνης 30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08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Το μέτρο αυτό προτείνει τη μείωση των λωρίδων ή των θέσεων στάθμευσης αυτοκινήτων προς όφελος των υποδομών για ποδηλάτες ή πεζούς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it-IT" sz="1200" b="0" i="0" u="none" strike="noStrike" dirty="0">
                          <a:solidFill>
                            <a:srgbClr val="000000"/>
                          </a:solidFill>
                          <a:effectLst/>
                          <a:latin typeface="Arial" panose="020B0604020202020204" pitchFamily="34" charset="0"/>
                        </a:rPr>
                        <a:t>M</a:t>
                      </a:r>
                      <a:r>
                        <a:rPr lang="el-GR" sz="1200" b="0" i="0" u="none" strike="noStrike" dirty="0">
                          <a:solidFill>
                            <a:srgbClr val="000000"/>
                          </a:solidFill>
                          <a:effectLst/>
                          <a:latin typeface="Arial" panose="020B0604020202020204" pitchFamily="34" charset="0"/>
                        </a:rPr>
                        <a:t>έρος της τεχνογνωσίας των τοπικών Αρχών</a:t>
                      </a:r>
                      <a:r>
                        <a:rPr lang="it-IT" sz="1200" b="0" i="0" u="none" strike="noStrike" dirty="0">
                          <a:solidFill>
                            <a:srgbClr val="000000"/>
                          </a:solidFill>
                          <a:effectLst/>
                          <a:latin typeface="Arial" panose="020B0604020202020204" pitchFamily="34" charset="0"/>
                        </a:rPr>
                        <a:t>, </a:t>
                      </a:r>
                      <a:r>
                        <a:rPr lang="el-GR" sz="1200" b="0" i="0" u="none" strike="noStrike" dirty="0">
                          <a:solidFill>
                            <a:srgbClr val="000000"/>
                          </a:solidFill>
                          <a:effectLst/>
                          <a:latin typeface="Arial" panose="020B0604020202020204" pitchFamily="34" charset="0"/>
                        </a:rPr>
                        <a:t>θα χρησιμοποιηθεί για τον επαναπροσδιορισμό των δρόμων που θα αποτελέσουν μέρος των άλλων δύο μέτρων που προτείνονται.</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Αυτά τα προγράμματα παρέχουν έναν ασφαλέστερο δρόμο, μέσω της εφαρμογής δράσεων που περιορίζουν την ταχύτητα και την περιοχή κίνησης των αυτοκινήτων στις περιοχές στις οποίες εφαρμόζονται</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692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algn="ctr" fontAlgn="ctr"/>
                      <a:r>
                        <a:rPr lang="el-GR" sz="1200" b="0" i="0" u="none" strike="noStrike" dirty="0">
                          <a:solidFill>
                            <a:srgbClr val="000000"/>
                          </a:solidFill>
                          <a:effectLst/>
                          <a:latin typeface="Arial" panose="020B0604020202020204" pitchFamily="34" charset="0"/>
                        </a:rPr>
                        <a:t>Στο Παραλίμνι, υπάρχει η δυνατότητα δημιουργίας καλύτερου ποδηλατόδρομου κατά μήκος της Λεωφ. 1ης Απριλίου, αφαιρώντας μία λωρίδα στάθμευσης. Μια άλλη δυνατότητα υπάρχει στον περιφερειακό δρόμο γύρω από το κέντρο της πόλης του Παραλιμνίου, όπου υπάρχει χώρος που θα μπορούσε να δεσμευτεί για ποδηλατόδρομο.</a:t>
                      </a:r>
                      <a:endParaRPr lang="en-GB" sz="1200" b="0"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tc>
                  <a:txBody>
                    <a:bodyPr/>
                    <a:lstStyle/>
                    <a:p>
                      <a:pPr algn="ctr" fontAlgn="ctr"/>
                      <a:r>
                        <a:rPr lang="el-GR" sz="1200" b="0" i="0" u="none" strike="noStrike" dirty="0">
                          <a:solidFill>
                            <a:srgbClr val="000000"/>
                          </a:solidFill>
                          <a:effectLst/>
                          <a:latin typeface="Arial" panose="020B0604020202020204" pitchFamily="34" charset="0"/>
                        </a:rPr>
                        <a:t>Στο Παραλίμνι, το σχέδιο της Ζώνης 30 πρέπει να εφαρμοστεί αρχικά μέσα και γύρω από το κέντρο της πόλης. Στη συνέχεια να επεκταθεί μέχρι να καλύψει το μεγαλύτερο μέρος της αστικοποιημένης περιοχής της πόλης, αντικατοπτρίζοντας την ίδια περιοχή που καλύπτεται από την πολιτική στάθμευσης.</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1728502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Οδικό Δίκτυο</a:t>
            </a:r>
            <a:r>
              <a:rPr lang="it-IT" b="1" dirty="0">
                <a:solidFill>
                  <a:schemeClr val="tx1">
                    <a:lumMod val="75000"/>
                    <a:lumOff val="25000"/>
                  </a:schemeClr>
                </a:solidFill>
                <a:latin typeface="Arial" panose="020B0604020202020204" pitchFamily="34" charset="0"/>
                <a:cs typeface="Arial" panose="020B0604020202020204" pitchFamily="34" charset="0"/>
              </a:rPr>
              <a:t> 2/6</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336206813"/>
              </p:ext>
            </p:extLst>
          </p:nvPr>
        </p:nvGraphicFramePr>
        <p:xfrm>
          <a:off x="251521" y="1496304"/>
          <a:ext cx="8640000" cy="457200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3899246068"/>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1332000">
                <a:tc>
                  <a:txBody>
                    <a:bodyPr/>
                    <a:lstStyle/>
                    <a:p>
                      <a:pPr algn="l" fontAlgn="ctr"/>
                      <a:r>
                        <a:rPr lang="el-GR" sz="1200" b="1" i="0" u="none" strike="noStrike" dirty="0">
                          <a:solidFill>
                            <a:srgbClr val="000000"/>
                          </a:solidFill>
                          <a:effectLst/>
                          <a:latin typeface="Arial" panose="020B0604020202020204" pitchFamily="34" charset="0"/>
                        </a:rPr>
                        <a:t>Οδικό Δίκτυο </a:t>
                      </a:r>
                      <a:endParaRPr lang="en-US" sz="12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G.01 </a:t>
                      </a:r>
                      <a:r>
                        <a:rPr lang="el-GR" sz="1200" b="0" i="0" u="none" strike="noStrike" dirty="0">
                          <a:solidFill>
                            <a:schemeClr val="tx1"/>
                          </a:solidFill>
                          <a:effectLst/>
                          <a:latin typeface="Arial" panose="020B0604020202020204" pitchFamily="34" charset="0"/>
                          <a:cs typeface="Arial" panose="020B0604020202020204" pitchFamily="34" charset="0"/>
                        </a:rPr>
                        <a:t>Ρυμοτομία - Μείωση των οδοστρωμάτων υπέρ των πεζών και άλλων μέσων μεταφοράς, στις κεντρικές περιοχές του Παραλιμνίου, της Αγίας Νάπας και του Πρωταρά (ενδεχομένως σε όλα τα άλλα αστικά κέντρα ανάλογα με τις ανάγκες)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G.02 </a:t>
                      </a:r>
                      <a:r>
                        <a:rPr lang="el-GR" sz="1200" b="0" i="0" u="none" strike="noStrike" dirty="0">
                          <a:solidFill>
                            <a:schemeClr val="tx1"/>
                          </a:solidFill>
                          <a:effectLst/>
                          <a:latin typeface="Arial" panose="020B0604020202020204" pitchFamily="34" charset="0"/>
                          <a:cs typeface="Arial" panose="020B0604020202020204" pitchFamily="34" charset="0"/>
                        </a:rPr>
                        <a:t>Ταξινόμηση αστικών δρόμων με βάση τα γεωμετρικά χαρακτηριστικά, το αστικό πλαίσιο και τις αστικές λειτουργίες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G.03 </a:t>
                      </a:r>
                      <a:r>
                        <a:rPr lang="el-GR" sz="1200" b="0" i="0" u="none" strike="noStrike" dirty="0">
                          <a:solidFill>
                            <a:schemeClr val="tx1"/>
                          </a:solidFill>
                          <a:effectLst/>
                          <a:latin typeface="Arial" panose="020B0604020202020204" pitchFamily="34" charset="0"/>
                          <a:cs typeface="Arial" panose="020B0604020202020204" pitchFamily="34" charset="0"/>
                        </a:rPr>
                        <a:t>Οικιστικές Ζώνες και Σχέδιο Ζώνης 30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80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2">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Αυτά τα δύο μέτρα πρέπει να εφαρμοστούν στους ίδιους δρόμους στους οποίους προβλέπεται το σχέδιο της ζώνης 30 και θα πρέπει να μειώσει το πλάτος του δρόμου προς όφελος των ποδηλατοδρόμων και των πεζών.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n-US"/>
                    </a:p>
                  </a:txBody>
                  <a:tcP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ζώνη 30 στην Αγία Νάπα θα πρέπει να οριοθετείται από τους εξής δρόμους: Αγίας Μαύρης, Γιάννη Ρίτσου, Τεύκρου Ανθία, Διονυσίου Σολωμού και 1</a:t>
                      </a:r>
                      <a:r>
                        <a:rPr lang="el-GR" sz="1200" b="0" i="0" u="none" strike="noStrike" baseline="30000" dirty="0">
                          <a:solidFill>
                            <a:srgbClr val="000000"/>
                          </a:solidFill>
                          <a:effectLst/>
                          <a:latin typeface="Arial" panose="020B0604020202020204" pitchFamily="34" charset="0"/>
                          <a:cs typeface="Arial" panose="020B0604020202020204" pitchFamily="34" charset="0"/>
                        </a:rPr>
                        <a:t>ης </a:t>
                      </a:r>
                      <a:r>
                        <a:rPr lang="el-GR" sz="1200" b="0" i="0" u="none" strike="noStrike" dirty="0">
                          <a:solidFill>
                            <a:srgbClr val="000000"/>
                          </a:solidFill>
                          <a:effectLst/>
                          <a:latin typeface="Arial" panose="020B0604020202020204" pitchFamily="34" charset="0"/>
                          <a:cs typeface="Arial" panose="020B0604020202020204" pitchFamily="34" charset="0"/>
                        </a:rPr>
                        <a:t>Οκτωβρίου. Η περιοχή εντός αυτών των οδών αντιπροσωπεύει τον πυρήνα της πόλης και ένα από τα ΣΕ της περιοχής.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90630951"/>
                  </a:ext>
                </a:extLst>
              </a:tr>
              <a:tr h="108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Στον Πρωταρά, το καθεστώς της ζώνης 30 θα πρέπει να εφαρμοστεί στη λεωφόρο Πρωταρά, με πιθανή επέκταση που θα αξιολογηθεί σε μεταγενέστερο στάδιο. Αυτό σημαίνει κατάργηση οποιασδήποτε αλλαγής του δρόμου όσο το δυνατόν, όπως η εξάλειψη της υψομετρικής διαφοράς μεταξύ του δρόμου και των πεζοδρομίων, καθιστώντας έτσι τον δρόμο έναν κατάλληλο χώρο φιλικό προς τους πεζούς (όπως η οδός Αγίας Μαύρης στην Αγία Νάπα)</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5623054"/>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3375975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Οδικό Δίκτυο</a:t>
            </a:r>
            <a:r>
              <a:rPr lang="it-IT" b="1" dirty="0">
                <a:solidFill>
                  <a:schemeClr val="tx1">
                    <a:lumMod val="75000"/>
                    <a:lumOff val="25000"/>
                  </a:schemeClr>
                </a:solidFill>
                <a:latin typeface="Arial" panose="020B0604020202020204" pitchFamily="34" charset="0"/>
                <a:cs typeface="Arial" panose="020B0604020202020204" pitchFamily="34" charset="0"/>
              </a:rPr>
              <a:t> 3/6</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3" name="TextBox 12">
            <a:extLst>
              <a:ext uri="{FF2B5EF4-FFF2-40B4-BE49-F238E27FC236}">
                <a16:creationId xmlns:a16="http://schemas.microsoft.com/office/drawing/2014/main" id="{5D0CDA46-B30E-BAEB-BB44-58FACC3A3215}"/>
              </a:ext>
            </a:extLst>
          </p:cNvPr>
          <p:cNvSpPr txBox="1"/>
          <p:nvPr/>
        </p:nvSpPr>
        <p:spPr>
          <a:xfrm>
            <a:off x="764162" y="1445282"/>
            <a:ext cx="7840286" cy="369332"/>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a:t>
            </a:r>
            <a:r>
              <a:rPr lang="el-GR" sz="1800" b="0" i="0" u="none" strike="noStrike" dirty="0">
                <a:solidFill>
                  <a:schemeClr val="tx1"/>
                </a:solidFill>
                <a:effectLst/>
                <a:latin typeface="Arial" panose="020B0604020202020204" pitchFamily="34" charset="0"/>
                <a:cs typeface="Arial" panose="020B0604020202020204" pitchFamily="34" charset="0"/>
              </a:rPr>
              <a:t>Ρυμοτομία</a:t>
            </a:r>
            <a:r>
              <a:rPr lang="en-US" dirty="0">
                <a:solidFill>
                  <a:schemeClr val="tx1">
                    <a:lumMod val="75000"/>
                    <a:lumOff val="25000"/>
                  </a:schemeClr>
                </a:solidFill>
                <a:latin typeface="Arial" panose="020B0604020202020204" pitchFamily="34" charset="0"/>
                <a:cs typeface="Arial" panose="020B0604020202020204" pitchFamily="34" charset="0"/>
              </a:rPr>
              <a:t>’ </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A3B9951-23BA-BE98-AA37-E06DFBB5F7D5}"/>
              </a:ext>
            </a:extLst>
          </p:cNvPr>
          <p:cNvPicPr>
            <a:picLocks noChangeAspect="1"/>
          </p:cNvPicPr>
          <p:nvPr/>
        </p:nvPicPr>
        <p:blipFill rotWithShape="1">
          <a:blip r:embed="rId7">
            <a:extLst>
              <a:ext uri="{28A0092B-C50C-407E-A947-70E740481C1C}">
                <a14:useLocalDpi xmlns:a14="http://schemas.microsoft.com/office/drawing/2010/main" val="0"/>
              </a:ext>
            </a:extLst>
          </a:blip>
          <a:srcRect l="8329" r="8503"/>
          <a:stretch/>
        </p:blipFill>
        <p:spPr>
          <a:xfrm>
            <a:off x="4644388" y="3997929"/>
            <a:ext cx="2879940" cy="2164243"/>
          </a:xfrm>
          <a:prstGeom prst="rect">
            <a:avLst/>
          </a:prstGeom>
        </p:spPr>
      </p:pic>
      <p:pic>
        <p:nvPicPr>
          <p:cNvPr id="15" name="Picture 14">
            <a:extLst>
              <a:ext uri="{FF2B5EF4-FFF2-40B4-BE49-F238E27FC236}">
                <a16:creationId xmlns:a16="http://schemas.microsoft.com/office/drawing/2014/main" id="{195C251A-C693-1307-17D3-530FB4D3B9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568"/>
          <a:stretch/>
        </p:blipFill>
        <p:spPr>
          <a:xfrm>
            <a:off x="4660049" y="1844824"/>
            <a:ext cx="2864279" cy="2001714"/>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24910" r="13655"/>
          <a:stretch/>
        </p:blipFill>
        <p:spPr>
          <a:xfrm>
            <a:off x="1619672" y="3997928"/>
            <a:ext cx="2880319" cy="2163865"/>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4510" t="9837" r="21003" b="22443"/>
          <a:stretch/>
        </p:blipFill>
        <p:spPr>
          <a:xfrm>
            <a:off x="1619672" y="1847200"/>
            <a:ext cx="2880320" cy="1999338"/>
          </a:xfrm>
          <a:prstGeom prst="rect">
            <a:avLst/>
          </a:prstGeom>
        </p:spPr>
      </p:pic>
    </p:spTree>
    <p:extLst>
      <p:ext uri="{BB962C8B-B14F-4D97-AF65-F5344CB8AC3E}">
        <p14:creationId xmlns:p14="http://schemas.microsoft.com/office/powerpoint/2010/main" val="270481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 </a:t>
            </a:r>
            <a:r>
              <a:rPr lang="it-IT" sz="1800" b="1" dirty="0">
                <a:solidFill>
                  <a:schemeClr val="tx1">
                    <a:lumMod val="75000"/>
                    <a:lumOff val="25000"/>
                  </a:schemeClr>
                </a:solidFill>
                <a:latin typeface="Arial" panose="020B0604020202020204" pitchFamily="34" charset="0"/>
                <a:cs typeface="Arial" panose="020B0604020202020204" pitchFamily="34" charset="0"/>
              </a:rPr>
              <a:t>2/5</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9" name="Table 7">
            <a:extLst>
              <a:ext uri="{FF2B5EF4-FFF2-40B4-BE49-F238E27FC236}">
                <a16:creationId xmlns:a16="http://schemas.microsoft.com/office/drawing/2014/main" id="{8B8DD594-B70E-5D5B-0F65-0957F2C8E5C4}"/>
              </a:ext>
            </a:extLst>
          </p:cNvPr>
          <p:cNvGraphicFramePr>
            <a:graphicFrameLocks noGrp="1"/>
          </p:cNvGraphicFramePr>
          <p:nvPr>
            <p:extLst>
              <p:ext uri="{D42A27DB-BD31-4B8C-83A1-F6EECF244321}">
                <p14:modId xmlns:p14="http://schemas.microsoft.com/office/powerpoint/2010/main" val="2209062823"/>
              </p:ext>
            </p:extLst>
          </p:nvPr>
        </p:nvGraphicFramePr>
        <p:xfrm>
          <a:off x="251521" y="1496304"/>
          <a:ext cx="8640000" cy="4680000"/>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4195161123"/>
                    </a:ext>
                  </a:extLst>
                </a:gridCol>
                <a:gridCol w="1080000">
                  <a:extLst>
                    <a:ext uri="{9D8B030D-6E8A-4147-A177-3AD203B41FA5}">
                      <a16:colId xmlns:a16="http://schemas.microsoft.com/office/drawing/2014/main" val="1534034529"/>
                    </a:ext>
                  </a:extLst>
                </a:gridCol>
                <a:gridCol w="4320000">
                  <a:extLst>
                    <a:ext uri="{9D8B030D-6E8A-4147-A177-3AD203B41FA5}">
                      <a16:colId xmlns:a16="http://schemas.microsoft.com/office/drawing/2014/main" val="1129340361"/>
                    </a:ext>
                  </a:extLst>
                </a:gridCol>
                <a:gridCol w="720000">
                  <a:extLst>
                    <a:ext uri="{9D8B030D-6E8A-4147-A177-3AD203B41FA5}">
                      <a16:colId xmlns:a16="http://schemas.microsoft.com/office/drawing/2014/main" val="742870806"/>
                    </a:ext>
                  </a:extLst>
                </a:gridCol>
                <a:gridCol w="720000">
                  <a:extLst>
                    <a:ext uri="{9D8B030D-6E8A-4147-A177-3AD203B41FA5}">
                      <a16:colId xmlns:a16="http://schemas.microsoft.com/office/drawing/2014/main" val="3714872889"/>
                    </a:ext>
                  </a:extLst>
                </a:gridCol>
                <a:gridCol w="720000">
                  <a:extLst>
                    <a:ext uri="{9D8B030D-6E8A-4147-A177-3AD203B41FA5}">
                      <a16:colId xmlns:a16="http://schemas.microsoft.com/office/drawing/2014/main" val="2459249060"/>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lt1"/>
                          </a:solidFill>
                          <a:latin typeface="Arial" panose="020B0604020202020204" pitchFamily="34" charset="0"/>
                          <a:ea typeface="+mn-ea"/>
                          <a:cs typeface="Arial" panose="020B0604020202020204" pitchFamily="34" charset="0"/>
                        </a:rPr>
                        <a:t>Τύπος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Κωδικός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Μέτρο</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1</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2</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3</a:t>
                      </a:r>
                    </a:p>
                  </a:txBody>
                  <a:tcPr anchor="ctr"/>
                </a:tc>
                <a:extLst>
                  <a:ext uri="{0D108BD9-81ED-4DB2-BD59-A6C34878D82A}">
                    <a16:rowId xmlns:a16="http://schemas.microsoft.com/office/drawing/2014/main" val="2661296743"/>
                  </a:ext>
                </a:extLst>
              </a:tr>
              <a:tr h="93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90" b="1" kern="1200" dirty="0">
                          <a:solidFill>
                            <a:schemeClr val="dk1"/>
                          </a:solidFill>
                          <a:latin typeface="Arial" panose="020B0604020202020204" pitchFamily="34" charset="0"/>
                          <a:ea typeface="+mn-ea"/>
                          <a:cs typeface="Arial" panose="020B0604020202020204" pitchFamily="34" charset="0"/>
                        </a:rPr>
                        <a:t>Εφοδιασμός</a:t>
                      </a: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C.01</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Περιορισμός της πρόσβασης των ΒΦΟ στις κεντρικές περιοχές Παραλιμνίου, Αγίας Νάπας και Πρωταρά σε περιορισμένα χρονικά περιθώρια. Προτεινόμενα χρονικά περιθώρια σε περιόδους εκτός αιχμής: πριν από τις 7.00 π.μ., μεταξύ 10.30 και το μεσημέρι και μετά τις 8.00 μ.μ.</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111167404"/>
                  </a:ext>
                </a:extLst>
              </a:tr>
              <a:tr h="13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90" b="1" kern="1200" dirty="0">
                          <a:solidFill>
                            <a:schemeClr val="dk1"/>
                          </a:solidFill>
                          <a:latin typeface="Arial" panose="020B0604020202020204" pitchFamily="34" charset="0"/>
                          <a:ea typeface="+mn-ea"/>
                          <a:cs typeface="Arial" panose="020B0604020202020204" pitchFamily="34" charset="0"/>
                        </a:rPr>
                        <a:t>Εφοδιασμός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C.02</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Δημιουργία περιοχών κοντά στις κεντρικές περιοχές Παραλιμνίου, Αγίας Νάπας και Πρωταρά και άλλων τουριστικών περιοχών όπου οι εμπορευματικές μεταφορές θα μπορούν εύκολα και άμεσα να σταθμεύσουν τα ΒΦΟ και να ολοκληρώσουν τις παραλαβές ή τις παραδόσεις (τελευταίο μίλι) χρησιμοποιώντας μικρά τρόλεϊ ή ποδήλατα εφοδιασμού (η υπηρεσία παρέχεται από την εταιρεία τους ή άλλους φορείς)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965754460"/>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Στάθμευση</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D.01</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Συνεπής πολιτική στάθμευσης σε όλη την περιοχή (π.χ. ακριβότερη στάθμευση εντός οδού από τη στάθμευση εκτός οδού)</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chemeClr val="tx1"/>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l-GR" sz="1200" b="0" i="0" u="none" strike="noStrike" dirty="0">
                          <a:solidFill>
                            <a:schemeClr val="tx1"/>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645518644"/>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Στάθμευση</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D.02</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Ορισμός ενός ολοκληρωμένου συστήματος ναύλων για τη χρήση υπηρεσιών κινητικότητας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472221515"/>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Στάθμευση</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D.03</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Εφαρμογή στάθμευσης επί πληρωμής στις κεντρικές περιοχές Παραλιμνίου, Αγίας Νάπας και Πρωταρά (εποχιακό)</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3218638040"/>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Στάθμευση</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D.04</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Αφαίρεση της στάθμευσης εντός οδού όπου απαιτείται χώρος για τη διαπλάτυνση πεζοδρομίων ή/και ποδηλατοδρόμων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207190736"/>
                  </a:ext>
                </a:extLst>
              </a:tr>
            </a:tbl>
          </a:graphicData>
        </a:graphic>
      </p:graphicFrame>
    </p:spTree>
    <p:extLst>
      <p:ext uri="{BB962C8B-B14F-4D97-AF65-F5344CB8AC3E}">
        <p14:creationId xmlns:p14="http://schemas.microsoft.com/office/powerpoint/2010/main" val="842979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Οδικό Δίκτυο</a:t>
            </a:r>
            <a:r>
              <a:rPr lang="it-IT" b="1" dirty="0">
                <a:solidFill>
                  <a:schemeClr val="tx1">
                    <a:lumMod val="75000"/>
                    <a:lumOff val="25000"/>
                  </a:schemeClr>
                </a:solidFill>
                <a:latin typeface="Arial" panose="020B0604020202020204" pitchFamily="34" charset="0"/>
                <a:cs typeface="Arial" panose="020B0604020202020204" pitchFamily="34" charset="0"/>
              </a:rPr>
              <a:t> 4/6</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13" name="TextBox 12">
            <a:extLst>
              <a:ext uri="{FF2B5EF4-FFF2-40B4-BE49-F238E27FC236}">
                <a16:creationId xmlns:a16="http://schemas.microsoft.com/office/drawing/2014/main" id="{5D0CDA46-B30E-BAEB-BB44-58FACC3A3215}"/>
              </a:ext>
            </a:extLst>
          </p:cNvPr>
          <p:cNvSpPr txBox="1"/>
          <p:nvPr/>
        </p:nvSpPr>
        <p:spPr>
          <a:xfrm>
            <a:off x="764162" y="1445282"/>
            <a:ext cx="7840286" cy="369332"/>
          </a:xfrm>
          <a:prstGeom prst="rect">
            <a:avLst/>
          </a:prstGeom>
          <a:noFill/>
        </p:spPr>
        <p:txBody>
          <a:bodyPr wrap="square" rtlCol="0">
            <a:spAutoFit/>
          </a:bodyPr>
          <a:lstStyle/>
          <a:p>
            <a:r>
              <a:rPr lang="el-GR" sz="1800" b="0" i="0" u="none" strike="noStrike" dirty="0">
                <a:solidFill>
                  <a:schemeClr val="tx1"/>
                </a:solidFill>
                <a:effectLst/>
                <a:latin typeface="Arial" panose="020B0604020202020204" pitchFamily="34" charset="0"/>
                <a:cs typeface="Arial" panose="020B0604020202020204" pitchFamily="34" charset="0"/>
              </a:rPr>
              <a:t>Οικιστικές Ζώνες και Σχέδιο Ζώνης 30</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1890" y="2354946"/>
            <a:ext cx="2901125" cy="353651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393" r="2407"/>
          <a:stretch/>
        </p:blipFill>
        <p:spPr>
          <a:xfrm>
            <a:off x="3139849" y="2158342"/>
            <a:ext cx="2864301" cy="3732677"/>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6836" r="5920"/>
          <a:stretch/>
        </p:blipFill>
        <p:spPr>
          <a:xfrm>
            <a:off x="140985" y="3767953"/>
            <a:ext cx="2952328" cy="2122775"/>
          </a:xfrm>
          <a:prstGeom prst="rect">
            <a:avLst/>
          </a:prstGeom>
        </p:spPr>
      </p:pic>
      <p:sp>
        <p:nvSpPr>
          <p:cNvPr id="7" name="TextBox 6">
            <a:extLst>
              <a:ext uri="{FF2B5EF4-FFF2-40B4-BE49-F238E27FC236}">
                <a16:creationId xmlns:a16="http://schemas.microsoft.com/office/drawing/2014/main" id="{F35EFB2A-C410-86E6-0ADE-9361A2D992D2}"/>
              </a:ext>
            </a:extLst>
          </p:cNvPr>
          <p:cNvSpPr txBox="1"/>
          <p:nvPr/>
        </p:nvSpPr>
        <p:spPr>
          <a:xfrm>
            <a:off x="348969" y="2155293"/>
            <a:ext cx="2693139" cy="1477328"/>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Όραμα ‘0’ – Εθνικό πρόγραμμα που στοχεύει σε μηδενικά θανατηφόρα και σοβαρά ατυχήματα</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96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4688" b="15383"/>
          <a:stretch/>
        </p:blipFill>
        <p:spPr>
          <a:xfrm>
            <a:off x="2267744" y="1412776"/>
            <a:ext cx="6552450" cy="4680520"/>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8640"/>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Οδικό Δίκτυο</a:t>
            </a:r>
            <a:r>
              <a:rPr lang="it-IT" b="1" dirty="0">
                <a:solidFill>
                  <a:schemeClr val="tx1">
                    <a:lumMod val="75000"/>
                    <a:lumOff val="25000"/>
                  </a:schemeClr>
                </a:solidFill>
                <a:latin typeface="Arial" panose="020B0604020202020204" pitchFamily="34" charset="0"/>
                <a:cs typeface="Arial" panose="020B0604020202020204" pitchFamily="34" charset="0"/>
              </a:rPr>
              <a:t> 5/6</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8384" y="6369639"/>
            <a:ext cx="925114" cy="143806"/>
          </a:xfrm>
          <a:prstGeom prst="rect">
            <a:avLst/>
          </a:prstGeom>
        </p:spPr>
      </p:pic>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1990782" cy="4801314"/>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Στο Παραλίμνι, αυτοί οι δρόμοι δημιουργούν ένα κέντρο πόλης χωρίς αυτοκίν. Αυτή η παρέμβαση θα βελτιώσει τους χώρους του ιστορικού κέντρου του Παραλιμνίου και θα συμπληρώσει τα κομμάτια που λείπουν από το ποδηλατικό δίκτυο.</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240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Οδικό Δίκτυο</a:t>
            </a:r>
            <a:r>
              <a:rPr lang="it-IT" b="1" dirty="0">
                <a:solidFill>
                  <a:schemeClr val="tx1">
                    <a:lumMod val="75000"/>
                    <a:lumOff val="25000"/>
                  </a:schemeClr>
                </a:solidFill>
                <a:latin typeface="Arial" panose="020B0604020202020204" pitchFamily="34" charset="0"/>
                <a:cs typeface="Arial" panose="020B0604020202020204" pitchFamily="34" charset="0"/>
              </a:rPr>
              <a:t> 6/6</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1990782" cy="3970318"/>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Στην Αγία Νάπα, το σχέδιο θα ακολουθήσει ανάλογο μοτίβο, με περιβάλλον χωρίς αυτοκίν. Και στις δύο περιπτώσεις, η δημόσιες συγκοινωνίες θα ενισχύουν την τακτική πρόσβαση στην περιοχή.</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16" name="Rectangle 15">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830" r="2405" b="13725"/>
          <a:stretch/>
        </p:blipFill>
        <p:spPr>
          <a:xfrm>
            <a:off x="2195736" y="1445281"/>
            <a:ext cx="6624736" cy="4648015"/>
          </a:xfrm>
          <a:prstGeom prst="rect">
            <a:avLst/>
          </a:prstGeom>
        </p:spPr>
      </p:pic>
    </p:spTree>
    <p:extLst>
      <p:ext uri="{BB962C8B-B14F-4D97-AF65-F5344CB8AC3E}">
        <p14:creationId xmlns:p14="http://schemas.microsoft.com/office/powerpoint/2010/main" val="2816669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1/7</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732389419"/>
              </p:ext>
            </p:extLst>
          </p:nvPr>
        </p:nvGraphicFramePr>
        <p:xfrm>
          <a:off x="251521" y="1496304"/>
          <a:ext cx="8640000" cy="403665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3899246068"/>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900000">
                <a:tc>
                  <a:txBody>
                    <a:bodyPr/>
                    <a:lstStyle/>
                    <a:p>
                      <a:pPr algn="l" fontAlgn="ctr"/>
                      <a:r>
                        <a:rPr lang="el-GR" sz="1200" b="1" i="0" u="none" strike="noStrike" dirty="0">
                          <a:solidFill>
                            <a:srgbClr val="000000"/>
                          </a:solidFill>
                          <a:effectLst/>
                          <a:latin typeface="Arial" panose="020B0604020202020204" pitchFamily="34" charset="0"/>
                          <a:cs typeface="Arial" panose="020B0604020202020204" pitchFamily="34" charset="0"/>
                        </a:rPr>
                        <a:t>Κοινόχρηστη Κινητικότητα</a:t>
                      </a:r>
                    </a:p>
                  </a:txBody>
                  <a:tcPr marL="9525" marR="9525" marT="9525" marB="0" anchor="ctr"/>
                </a:tc>
                <a:tc>
                  <a:txBody>
                    <a:bodyPr/>
                    <a:lstStyle/>
                    <a:p>
                      <a:pPr algn="ctr" fontAlgn="b"/>
                      <a:r>
                        <a:rPr lang="en-GB" sz="1200" b="0" i="0" u="none" strike="noStrike" dirty="0">
                          <a:solidFill>
                            <a:srgbClr val="000000"/>
                          </a:solidFill>
                          <a:effectLst/>
                          <a:latin typeface="Arial" panose="020B0604020202020204" pitchFamily="34" charset="0"/>
                          <a:cs typeface="Arial" panose="020B0604020202020204" pitchFamily="34" charset="0"/>
                        </a:rPr>
                        <a:t>H.0</a:t>
                      </a:r>
                      <a:r>
                        <a:rPr lang="el-GR" sz="1200" b="0" i="0" u="none" strike="noStrike" dirty="0">
                          <a:solidFill>
                            <a:srgbClr val="000000"/>
                          </a:solidFill>
                          <a:effectLst/>
                          <a:latin typeface="Arial" panose="020B0604020202020204" pitchFamily="34" charset="0"/>
                          <a:cs typeface="Arial" panose="020B0604020202020204" pitchFamily="34" charset="0"/>
                        </a:rPr>
                        <a:t>1 </a:t>
                      </a:r>
                      <a:r>
                        <a:rPr lang="el-GR" sz="1200" b="0" i="0" u="none" strike="noStrike" dirty="0">
                          <a:solidFill>
                            <a:schemeClr val="tx1"/>
                          </a:solidFill>
                          <a:effectLst/>
                          <a:latin typeface="Arial" panose="020B0604020202020204" pitchFamily="34" charset="0"/>
                          <a:cs typeface="Arial" panose="020B0604020202020204" pitchFamily="34" charset="0"/>
                        </a:rPr>
                        <a:t>Επέκταση του συστήματος κοινής χρήσης ποδηλάτων σε όλη την επαρχία, ιδιαίτερα στις περιοχές Παραλιμνίου, Αγίας Νάπας και Πρωταρά.</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H.02 </a:t>
                      </a:r>
                      <a:r>
                        <a:rPr lang="el-GR" sz="1200" b="0" i="0" u="none" strike="noStrike" dirty="0">
                          <a:solidFill>
                            <a:schemeClr val="tx1"/>
                          </a:solidFill>
                          <a:effectLst/>
                          <a:latin typeface="Arial" panose="020B0604020202020204" pitchFamily="34" charset="0"/>
                          <a:cs typeface="Arial" panose="020B0604020202020204" pitchFamily="34" charset="0"/>
                        </a:rPr>
                        <a:t>Συνεργασία με ιδιωτικούς φορείς για να τους ενθαρρύνει να εφαρμόσουν προγράμματα για λέσχες αυτοκινήτων στην Επαρχία Αμμοχώστου.</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H.03 </a:t>
                      </a:r>
                      <a:r>
                        <a:rPr lang="el-GR" sz="1200" b="0" i="0" u="none" strike="noStrike" dirty="0">
                          <a:solidFill>
                            <a:schemeClr val="tx1"/>
                          </a:solidFill>
                          <a:effectLst/>
                          <a:latin typeface="Arial" panose="020B0604020202020204" pitchFamily="34" charset="0"/>
                          <a:cs typeface="Arial" panose="020B0604020202020204" pitchFamily="34" charset="0"/>
                        </a:rPr>
                        <a:t>Εφαρμογή συστήματος κοινής χρήσης ηλεκτρικών σκούτερ</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252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Αυτό το μέτρο μπορεί να εφαρμοστεί με την επέκταση και την κατασκευή νέων σταθμών κοινής χρήσης ποδηλάτων. Προκειμένου να είναι επιτυχής, αυτή η εφαρμογή θα πρέπει να επικεντρωθεί στα σημεία ενδιαφέροντος, στους κύριους πολυτροπικούς κόμβους και να ενσωματωθεί με το σύστημα δημόσιων μεταφορών (τοπικές, περιφερειακές και υπεραστικές γραμμές). Οι πρώτοι τομείς εφαρμογής θα πρέπει να αντικατοπτρίζουν εκείνους που ισχύουν για την πολιτική στάθμευσης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Η ιδέα αυτού του μέτρου είναι να μειώσει τον πυρήνα των ιδιωτικών αυτοκινήτων παρέχοντας έναν σταθερό αριθμό οχημάτων που μπορούν να μοιράζονται μεταξύ πολλών χρηστών. Το μέτρο αυτό θα πρέπει να εφαρμοστεί με τον εντοπισμό των ιδιωτικών φορέων που επιθυμούν να συμμετάσχουν στο σύστημα</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Κατόπιν του ρύθμιστικου σχεδίου από τις Αρχές, η πρώτη περιοχή εφαρμογής του συστήματος θα πρέπει να επικεντρωθεί στα κύρια κέντρα και (εάν είναι δυνατόν) στους κύριους πολυτροπικούς κόμβους. Οποιαδήποτε δυνατότητα ενσωμάτωσης ναύλου με τις ΔΣ και την στάθμευση θα πρέπει να αξιολογηθεί</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373533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2352611020"/>
              </p:ext>
            </p:extLst>
          </p:nvPr>
        </p:nvGraphicFramePr>
        <p:xfrm>
          <a:off x="251521" y="1496304"/>
          <a:ext cx="8640000" cy="4559370"/>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3096463">
                  <a:extLst>
                    <a:ext uri="{9D8B030D-6E8A-4147-A177-3AD203B41FA5}">
                      <a16:colId xmlns:a16="http://schemas.microsoft.com/office/drawing/2014/main" val="1534034529"/>
                    </a:ext>
                  </a:extLst>
                </a:gridCol>
                <a:gridCol w="2808312">
                  <a:extLst>
                    <a:ext uri="{9D8B030D-6E8A-4147-A177-3AD203B41FA5}">
                      <a16:colId xmlns:a16="http://schemas.microsoft.com/office/drawing/2014/main" val="1129340361"/>
                    </a:ext>
                  </a:extLst>
                </a:gridCol>
                <a:gridCol w="1655225">
                  <a:extLst>
                    <a:ext uri="{9D8B030D-6E8A-4147-A177-3AD203B41FA5}">
                      <a16:colId xmlns:a16="http://schemas.microsoft.com/office/drawing/2014/main" val="3899246068"/>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661296743"/>
                  </a:ext>
                </a:extLst>
              </a:tr>
              <a:tr h="900000">
                <a:tc>
                  <a:txBody>
                    <a:bodyPr/>
                    <a:lstStyle/>
                    <a:p>
                      <a:pPr algn="l" fontAlgn="ctr"/>
                      <a:r>
                        <a:rPr lang="el-GR" sz="1200" b="1" i="0" u="none" strike="noStrike" dirty="0">
                          <a:solidFill>
                            <a:srgbClr val="000000"/>
                          </a:solidFill>
                          <a:effectLst/>
                          <a:latin typeface="Arial" panose="020B0604020202020204" pitchFamily="34" charset="0"/>
                          <a:cs typeface="Arial" panose="020B0604020202020204" pitchFamily="34" charset="0"/>
                        </a:rPr>
                        <a:t>Κοινόχρηστη Κινητικότητα</a:t>
                      </a:r>
                    </a:p>
                  </a:txBody>
                  <a:tcPr marL="9525" marR="9525" marT="9525" marB="0" anchor="ctr"/>
                </a:tc>
                <a:tc>
                  <a:txBody>
                    <a:bodyPr/>
                    <a:lstStyle/>
                    <a:p>
                      <a:pPr algn="ctr" fontAlgn="b"/>
                      <a:r>
                        <a:rPr lang="en-GB" sz="1200" b="0" i="0" u="none" strike="noStrike" dirty="0">
                          <a:solidFill>
                            <a:srgbClr val="000000"/>
                          </a:solidFill>
                          <a:effectLst/>
                          <a:latin typeface="Arial" panose="020B0604020202020204" pitchFamily="34" charset="0"/>
                          <a:cs typeface="Arial" panose="020B0604020202020204" pitchFamily="34" charset="0"/>
                        </a:rPr>
                        <a:t>H.0</a:t>
                      </a:r>
                      <a:r>
                        <a:rPr lang="el-GR" sz="1200" b="0" i="0" u="none" strike="noStrike" dirty="0">
                          <a:solidFill>
                            <a:srgbClr val="000000"/>
                          </a:solidFill>
                          <a:effectLst/>
                          <a:latin typeface="Arial" panose="020B0604020202020204" pitchFamily="34" charset="0"/>
                          <a:cs typeface="Arial" panose="020B0604020202020204" pitchFamily="34" charset="0"/>
                        </a:rPr>
                        <a:t>1 </a:t>
                      </a:r>
                      <a:r>
                        <a:rPr lang="el-GR" sz="1200" b="0" i="0" u="none" strike="noStrike" dirty="0">
                          <a:solidFill>
                            <a:schemeClr val="tx1"/>
                          </a:solidFill>
                          <a:effectLst/>
                          <a:latin typeface="Arial" panose="020B0604020202020204" pitchFamily="34" charset="0"/>
                          <a:cs typeface="Arial" panose="020B0604020202020204" pitchFamily="34" charset="0"/>
                        </a:rPr>
                        <a:t>Επέκταση του συστήματος κοινής χρήσης ποδηλάτων σε όλη την επαρχία, ιδιαίτερα στις περιοχές Παραλιμνίου, Αγίας Νάπας και Πρωταρά.</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H.02 </a:t>
                      </a:r>
                      <a:r>
                        <a:rPr lang="el-GR" sz="1200" b="0" i="0" u="none" strike="noStrike" dirty="0">
                          <a:solidFill>
                            <a:schemeClr val="tx1"/>
                          </a:solidFill>
                          <a:effectLst/>
                          <a:latin typeface="Arial" panose="020B0604020202020204" pitchFamily="34" charset="0"/>
                          <a:cs typeface="Arial" panose="020B0604020202020204" pitchFamily="34" charset="0"/>
                        </a:rPr>
                        <a:t>Συνεργασία με ιδιωτικούς φορείς για να τους ενθαρρύνει να εφαρμόσουν προγράμματα για λέσχες αυτοκινήτων στην Επαρχία Αμμοχώστου.</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H.03 </a:t>
                      </a:r>
                      <a:r>
                        <a:rPr lang="el-GR" sz="1200" b="0" i="0" u="none" strike="noStrike" dirty="0">
                          <a:solidFill>
                            <a:schemeClr val="tx1"/>
                          </a:solidFill>
                          <a:effectLst/>
                          <a:latin typeface="Arial" panose="020B0604020202020204" pitchFamily="34" charset="0"/>
                          <a:cs typeface="Arial" panose="020B0604020202020204" pitchFamily="34" charset="0"/>
                        </a:rPr>
                        <a:t>Εφαρμογή συστήματος κοινής χρήσης ηλεκτρικών σκούτερ</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08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Στο Παραλίμνι, σταθμοί κοινής χρήσης ποδηλάτων μπορούν να τοποθετηθούν δίπλα στον κεντρικό δρόμο των λεωφορείων, την εκκλησία του Αγίου Γεωργίου, το Στάδιο και στις πιο πυκνοκατοικημένες περιοχές της πόλης.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44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Αγία Νάπα</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Το πρόγραμμα κοινής χρήσης ποδηλάτων στην Αγία Νάπα πρέπει να εκμεταλλευτεί τον παράκτιο ποδηλατόδρομο, παρέχοντας έναν σταθμό κοινής χρήσης ποδηλάτου κοντά σε κάθε παραλία και στην κεντρική στάση του λεωφορείου, προκειμένου να ενθαρρύνει μια βιώσιμη "μετακίνηση" με λεωφορείο + ποδήλατο για τουρίστες και ντόπιους</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r h="72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Πρωταράς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Στον Πρωταρά, η εφαρμογή θα πρέπει να είναι παρόμοια με αυτή που θα εφαρμοστεί στην Αγία Νάπα</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09100937"/>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3893874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3/7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21" name="Titolo 1">
            <a:extLst>
              <a:ext uri="{FF2B5EF4-FFF2-40B4-BE49-F238E27FC236}">
                <a16:creationId xmlns:a16="http://schemas.microsoft.com/office/drawing/2014/main" id="{BC0BA03F-DE5F-EB3B-B226-4BEE90BE7CA3}"/>
              </a:ext>
            </a:extLst>
          </p:cNvPr>
          <p:cNvSpPr txBox="1">
            <a:spLocks/>
          </p:cNvSpPr>
          <p:nvPr/>
        </p:nvSpPr>
        <p:spPr>
          <a:xfrm>
            <a:off x="9128558" y="1585398"/>
            <a:ext cx="634296" cy="245535"/>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endParaRPr lang="it-IT" sz="2400" i="1" dirty="0">
              <a:latin typeface="Arial" panose="020B0604020202020204" pitchFamily="34" charset="0"/>
              <a:cs typeface="Arial" panose="020B0604020202020204" pitchFamily="34" charset="0"/>
            </a:endParaRPr>
          </a:p>
        </p:txBody>
      </p:sp>
      <p:sp>
        <p:nvSpPr>
          <p:cNvPr id="22" name="Titolo 1">
            <a:extLst>
              <a:ext uri="{FF2B5EF4-FFF2-40B4-BE49-F238E27FC236}">
                <a16:creationId xmlns:a16="http://schemas.microsoft.com/office/drawing/2014/main" id="{AB453D73-CB2D-202D-F0A6-910765F3F2E2}"/>
              </a:ext>
            </a:extLst>
          </p:cNvPr>
          <p:cNvSpPr txBox="1">
            <a:spLocks/>
          </p:cNvSpPr>
          <p:nvPr/>
        </p:nvSpPr>
        <p:spPr>
          <a:xfrm>
            <a:off x="336933" y="3402976"/>
            <a:ext cx="1919152" cy="890120"/>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latin typeface="Arial" panose="020B0604020202020204" pitchFamily="34" charset="0"/>
                <a:cs typeface="Arial" panose="020B0604020202020204" pitchFamily="34" charset="0"/>
              </a:rPr>
              <a:t>Νέοι σταθμοί κοινής χρήσης ποδηλάτων</a:t>
            </a:r>
            <a:endParaRPr lang="it-IT" sz="1800" b="0" i="1" dirty="0">
              <a:latin typeface="Arial" panose="020B0604020202020204" pitchFamily="34" charset="0"/>
              <a:cs typeface="Arial" panose="020B0604020202020204" pitchFamily="34" charset="0"/>
            </a:endParaRPr>
          </a:p>
        </p:txBody>
      </p:sp>
      <p:sp>
        <p:nvSpPr>
          <p:cNvPr id="23" name="Titolo 1">
            <a:extLst>
              <a:ext uri="{FF2B5EF4-FFF2-40B4-BE49-F238E27FC236}">
                <a16:creationId xmlns:a16="http://schemas.microsoft.com/office/drawing/2014/main" id="{9B0AA3D9-89A4-BF9D-8B89-1157836C65F5}"/>
              </a:ext>
            </a:extLst>
          </p:cNvPr>
          <p:cNvSpPr txBox="1">
            <a:spLocks/>
          </p:cNvSpPr>
          <p:nvPr/>
        </p:nvSpPr>
        <p:spPr>
          <a:xfrm>
            <a:off x="2339752" y="3402975"/>
            <a:ext cx="2148115" cy="63322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latin typeface="Arial" panose="020B0604020202020204" pitchFamily="34" charset="0"/>
                <a:cs typeface="Arial" panose="020B0604020202020204" pitchFamily="34" charset="0"/>
              </a:rPr>
              <a:t>Σημεία κοινής χρήσης ποδηλάτων κοντά σε Σ.Ε.</a:t>
            </a:r>
            <a:endParaRPr lang="en-GB" sz="1800" b="0" i="1" dirty="0">
              <a:latin typeface="Arial" panose="020B0604020202020204" pitchFamily="34" charset="0"/>
              <a:cs typeface="Arial" panose="020B0604020202020204" pitchFamily="34" charset="0"/>
            </a:endParaRPr>
          </a:p>
        </p:txBody>
      </p:sp>
      <p:sp>
        <p:nvSpPr>
          <p:cNvPr id="24" name="Titolo 1">
            <a:extLst>
              <a:ext uri="{FF2B5EF4-FFF2-40B4-BE49-F238E27FC236}">
                <a16:creationId xmlns:a16="http://schemas.microsoft.com/office/drawing/2014/main" id="{4BD0C5A6-F9FB-208D-7BCC-1035FD80E7DD}"/>
              </a:ext>
            </a:extLst>
          </p:cNvPr>
          <p:cNvSpPr txBox="1">
            <a:spLocks/>
          </p:cNvSpPr>
          <p:nvPr/>
        </p:nvSpPr>
        <p:spPr>
          <a:xfrm>
            <a:off x="4638013" y="3402975"/>
            <a:ext cx="2352895" cy="63322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latin typeface="Arial" panose="020B0604020202020204" pitchFamily="34" charset="0"/>
                <a:cs typeface="Arial" panose="020B0604020202020204" pitchFamily="34" charset="0"/>
              </a:rPr>
              <a:t>Η Αγία Νάπα πρέπει να εκμεταλλευτεί τον παραλιακό</a:t>
            </a:r>
            <a:endParaRPr lang="en-GB" sz="1800" b="0" i="1" dirty="0">
              <a:latin typeface="Arial" panose="020B0604020202020204" pitchFamily="34" charset="0"/>
              <a:cs typeface="Arial" panose="020B0604020202020204" pitchFamily="34" charset="0"/>
            </a:endParaRPr>
          </a:p>
        </p:txBody>
      </p:sp>
      <p:sp>
        <p:nvSpPr>
          <p:cNvPr id="25" name="Titolo 1">
            <a:extLst>
              <a:ext uri="{FF2B5EF4-FFF2-40B4-BE49-F238E27FC236}">
                <a16:creationId xmlns:a16="http://schemas.microsoft.com/office/drawing/2014/main" id="{4CF62E8C-2D51-61F3-F456-1E9266426112}"/>
              </a:ext>
            </a:extLst>
          </p:cNvPr>
          <p:cNvSpPr txBox="1">
            <a:spLocks/>
          </p:cNvSpPr>
          <p:nvPr/>
        </p:nvSpPr>
        <p:spPr>
          <a:xfrm>
            <a:off x="6990908" y="3403160"/>
            <a:ext cx="1635836" cy="63322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latin typeface="Arial" panose="020B0604020202020204" pitchFamily="34" charset="0"/>
                <a:cs typeface="Arial" panose="020B0604020202020204" pitchFamily="34" charset="0"/>
              </a:rPr>
              <a:t>Ένταξη πολυτροπικών κόμβων</a:t>
            </a:r>
            <a:endParaRPr lang="en-GB" sz="1800" b="0" i="1" dirty="0">
              <a:latin typeface="Arial" panose="020B0604020202020204" pitchFamily="34" charset="0"/>
              <a:cs typeface="Arial" panose="020B0604020202020204" pitchFamily="34" charset="0"/>
            </a:endParaRPr>
          </a:p>
        </p:txBody>
      </p:sp>
      <p:sp>
        <p:nvSpPr>
          <p:cNvPr id="28" name="Titolo 4">
            <a:extLst>
              <a:ext uri="{FF2B5EF4-FFF2-40B4-BE49-F238E27FC236}">
                <a16:creationId xmlns:a16="http://schemas.microsoft.com/office/drawing/2014/main" id="{876D66F5-D408-21B9-1EE4-F663A69E5412}"/>
              </a:ext>
            </a:extLst>
          </p:cNvPr>
          <p:cNvSpPr txBox="1">
            <a:spLocks/>
          </p:cNvSpPr>
          <p:nvPr/>
        </p:nvSpPr>
        <p:spPr>
          <a:xfrm>
            <a:off x="193385" y="5154205"/>
            <a:ext cx="2232247" cy="87219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solidFill>
                  <a:srgbClr val="41BD9A"/>
                </a:solidFill>
                <a:latin typeface="Arial" panose="020B0604020202020204" pitchFamily="34" charset="0"/>
                <a:cs typeface="Arial" panose="020B0604020202020204" pitchFamily="34" charset="0"/>
              </a:rPr>
              <a:t>Ενσωματωμένο με το σύστημα ΔΣ</a:t>
            </a:r>
            <a:endParaRPr lang="it-IT" sz="1800" b="0" i="1" dirty="0">
              <a:solidFill>
                <a:srgbClr val="41BD9A"/>
              </a:solidFill>
              <a:latin typeface="Arial" panose="020B0604020202020204" pitchFamily="34" charset="0"/>
              <a:cs typeface="Arial" panose="020B0604020202020204" pitchFamily="34" charset="0"/>
            </a:endParaRPr>
          </a:p>
        </p:txBody>
      </p:sp>
      <p:sp>
        <p:nvSpPr>
          <p:cNvPr id="29" name="Titolo 4">
            <a:extLst>
              <a:ext uri="{FF2B5EF4-FFF2-40B4-BE49-F238E27FC236}">
                <a16:creationId xmlns:a16="http://schemas.microsoft.com/office/drawing/2014/main" id="{826D10AF-287C-1550-23C9-3FDC6F9B7B3D}"/>
              </a:ext>
            </a:extLst>
          </p:cNvPr>
          <p:cNvSpPr txBox="1">
            <a:spLocks/>
          </p:cNvSpPr>
          <p:nvPr/>
        </p:nvSpPr>
        <p:spPr>
          <a:xfrm>
            <a:off x="2267212" y="5154204"/>
            <a:ext cx="2370801" cy="87219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solidFill>
                  <a:srgbClr val="41BD9A"/>
                </a:solidFill>
                <a:latin typeface="Arial" panose="020B0604020202020204" pitchFamily="34" charset="0"/>
                <a:cs typeface="Arial" panose="020B0604020202020204" pitchFamily="34" charset="0"/>
              </a:rPr>
              <a:t>Παρακινήστε τη χρήση της κοινής μικροκινητικότητας</a:t>
            </a:r>
            <a:endParaRPr lang="it-IT" sz="1800" b="0" i="1" dirty="0">
              <a:solidFill>
                <a:srgbClr val="41BD9A"/>
              </a:solidFill>
              <a:latin typeface="Arial" panose="020B0604020202020204" pitchFamily="34" charset="0"/>
              <a:cs typeface="Arial" panose="020B0604020202020204" pitchFamily="34" charset="0"/>
            </a:endParaRPr>
          </a:p>
        </p:txBody>
      </p:sp>
      <p:sp>
        <p:nvSpPr>
          <p:cNvPr id="30" name="Titolo 4">
            <a:extLst>
              <a:ext uri="{FF2B5EF4-FFF2-40B4-BE49-F238E27FC236}">
                <a16:creationId xmlns:a16="http://schemas.microsoft.com/office/drawing/2014/main" id="{13107CB7-FC2F-A28A-4690-6E75416C9391}"/>
              </a:ext>
            </a:extLst>
          </p:cNvPr>
          <p:cNvSpPr txBox="1">
            <a:spLocks/>
          </p:cNvSpPr>
          <p:nvPr/>
        </p:nvSpPr>
        <p:spPr>
          <a:xfrm>
            <a:off x="4986083" y="5154204"/>
            <a:ext cx="1626993" cy="87219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solidFill>
                  <a:srgbClr val="41BD9A"/>
                </a:solidFill>
                <a:latin typeface="Arial" panose="020B0604020202020204" pitchFamily="34" charset="0"/>
                <a:cs typeface="Arial" panose="020B0604020202020204" pitchFamily="34" charset="0"/>
              </a:rPr>
              <a:t>Σταθμοί Κ.Χ.Π κοντά σε κάθε παραλία</a:t>
            </a:r>
            <a:endParaRPr lang="en-GB" sz="1800" b="0" i="1" dirty="0">
              <a:solidFill>
                <a:srgbClr val="41BD9A"/>
              </a:solidFill>
              <a:latin typeface="Arial" panose="020B0604020202020204" pitchFamily="34" charset="0"/>
              <a:cs typeface="Arial" panose="020B0604020202020204" pitchFamily="34" charset="0"/>
            </a:endParaRPr>
          </a:p>
        </p:txBody>
      </p:sp>
      <p:sp>
        <p:nvSpPr>
          <p:cNvPr id="31" name="Titolo 4">
            <a:extLst>
              <a:ext uri="{FF2B5EF4-FFF2-40B4-BE49-F238E27FC236}">
                <a16:creationId xmlns:a16="http://schemas.microsoft.com/office/drawing/2014/main" id="{C05C2649-BBB1-FFDE-681E-197B73DA7298}"/>
              </a:ext>
            </a:extLst>
          </p:cNvPr>
          <p:cNvSpPr txBox="1">
            <a:spLocks/>
          </p:cNvSpPr>
          <p:nvPr/>
        </p:nvSpPr>
        <p:spPr>
          <a:xfrm>
            <a:off x="6588224" y="5154204"/>
            <a:ext cx="2540334" cy="872198"/>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pPr algn="ctr"/>
            <a:r>
              <a:rPr lang="el-GR" sz="1800" b="0" i="1" dirty="0">
                <a:solidFill>
                  <a:srgbClr val="41BD9A"/>
                </a:solidFill>
                <a:latin typeface="Arial" panose="020B0604020202020204" pitchFamily="34" charset="0"/>
                <a:cs typeface="Arial" panose="020B0604020202020204" pitchFamily="34" charset="0"/>
              </a:rPr>
              <a:t>Ενθαρρύνετε τις βιώσιμες «μετακίνησεις»</a:t>
            </a:r>
            <a:endParaRPr lang="it-IT" sz="1800" b="0" i="1" dirty="0">
              <a:solidFill>
                <a:srgbClr val="41BD9A"/>
              </a:solidFill>
              <a:latin typeface="Arial" panose="020B0604020202020204" pitchFamily="34" charset="0"/>
              <a:cs typeface="Arial" panose="020B0604020202020204" pitchFamily="34" charset="0"/>
            </a:endParaRPr>
          </a:p>
        </p:txBody>
      </p:sp>
      <p:cxnSp>
        <p:nvCxnSpPr>
          <p:cNvPr id="33" name="Connettore 2 21">
            <a:extLst>
              <a:ext uri="{FF2B5EF4-FFF2-40B4-BE49-F238E27FC236}">
                <a16:creationId xmlns:a16="http://schemas.microsoft.com/office/drawing/2014/main" id="{DFE2A307-62DE-58D8-0B2F-182DFAD3EE2F}"/>
              </a:ext>
            </a:extLst>
          </p:cNvPr>
          <p:cNvCxnSpPr>
            <a:cxnSpLocks/>
          </p:cNvCxnSpPr>
          <p:nvPr/>
        </p:nvCxnSpPr>
        <p:spPr>
          <a:xfrm>
            <a:off x="1309509" y="4293096"/>
            <a:ext cx="0" cy="910645"/>
          </a:xfrm>
          <a:prstGeom prst="straightConnector1">
            <a:avLst/>
          </a:prstGeom>
          <a:ln w="76200">
            <a:solidFill>
              <a:srgbClr val="41BD9A"/>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34" name="Connettore 2 23">
            <a:extLst>
              <a:ext uri="{FF2B5EF4-FFF2-40B4-BE49-F238E27FC236}">
                <a16:creationId xmlns:a16="http://schemas.microsoft.com/office/drawing/2014/main" id="{13B91A82-7370-A162-FD94-51CC632F3F8C}"/>
              </a:ext>
            </a:extLst>
          </p:cNvPr>
          <p:cNvCxnSpPr>
            <a:cxnSpLocks/>
          </p:cNvCxnSpPr>
          <p:nvPr/>
        </p:nvCxnSpPr>
        <p:spPr>
          <a:xfrm>
            <a:off x="3469505" y="4293096"/>
            <a:ext cx="0" cy="910645"/>
          </a:xfrm>
          <a:prstGeom prst="straightConnector1">
            <a:avLst/>
          </a:prstGeom>
          <a:ln w="76200">
            <a:solidFill>
              <a:srgbClr val="41BD9A"/>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35" name="Connettore 2 24">
            <a:extLst>
              <a:ext uri="{FF2B5EF4-FFF2-40B4-BE49-F238E27FC236}">
                <a16:creationId xmlns:a16="http://schemas.microsoft.com/office/drawing/2014/main" id="{71D49A5F-6325-107A-BF99-3D71B4ABF9F1}"/>
              </a:ext>
            </a:extLst>
          </p:cNvPr>
          <p:cNvCxnSpPr>
            <a:cxnSpLocks/>
          </p:cNvCxnSpPr>
          <p:nvPr/>
        </p:nvCxnSpPr>
        <p:spPr>
          <a:xfrm>
            <a:off x="5804001" y="4293096"/>
            <a:ext cx="0" cy="910645"/>
          </a:xfrm>
          <a:prstGeom prst="straightConnector1">
            <a:avLst/>
          </a:prstGeom>
          <a:ln w="76200">
            <a:solidFill>
              <a:srgbClr val="41BD9A"/>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36" name="Connettore 2 25">
            <a:extLst>
              <a:ext uri="{FF2B5EF4-FFF2-40B4-BE49-F238E27FC236}">
                <a16:creationId xmlns:a16="http://schemas.microsoft.com/office/drawing/2014/main" id="{6B5A8079-AA11-7A32-7ED9-BDF1DE1A9603}"/>
              </a:ext>
            </a:extLst>
          </p:cNvPr>
          <p:cNvCxnSpPr>
            <a:cxnSpLocks/>
          </p:cNvCxnSpPr>
          <p:nvPr/>
        </p:nvCxnSpPr>
        <p:spPr>
          <a:xfrm>
            <a:off x="7808826" y="4293096"/>
            <a:ext cx="0" cy="910645"/>
          </a:xfrm>
          <a:prstGeom prst="straightConnector1">
            <a:avLst/>
          </a:prstGeom>
          <a:ln w="76200">
            <a:solidFill>
              <a:srgbClr val="41BD9A"/>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95C71CE-F09C-5615-9B39-CB125B3AD6C8}"/>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lemento grafico 9">
            <a:extLst>
              <a:ext uri="{FF2B5EF4-FFF2-40B4-BE49-F238E27FC236}">
                <a16:creationId xmlns:a16="http://schemas.microsoft.com/office/drawing/2014/main" id="{BFDF4C8A-7278-85F6-DD2E-8D1A0AFAF2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38" name="Picture 37"/>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32151" t="13250" r="52099" b="73100"/>
          <a:stretch/>
        </p:blipFill>
        <p:spPr>
          <a:xfrm>
            <a:off x="769450" y="2160948"/>
            <a:ext cx="1080120" cy="936104"/>
          </a:xfrm>
          <a:prstGeom prst="rect">
            <a:avLst/>
          </a:prstGeom>
        </p:spPr>
      </p:pic>
      <p:sp>
        <p:nvSpPr>
          <p:cNvPr id="4" name="Oval 3"/>
          <p:cNvSpPr/>
          <p:nvPr/>
        </p:nvSpPr>
        <p:spPr>
          <a:xfrm>
            <a:off x="652507" y="1959139"/>
            <a:ext cx="1314005" cy="1314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38850" t="33601" r="39343" b="47499"/>
          <a:stretch/>
        </p:blipFill>
        <p:spPr>
          <a:xfrm>
            <a:off x="2764354" y="2132856"/>
            <a:ext cx="1337386" cy="1159068"/>
          </a:xfrm>
          <a:prstGeom prst="rect">
            <a:avLst/>
          </a:prstGeom>
        </p:spPr>
      </p:pic>
      <p:sp>
        <p:nvSpPr>
          <p:cNvPr id="40" name="Oval 39"/>
          <p:cNvSpPr/>
          <p:nvPr/>
        </p:nvSpPr>
        <p:spPr>
          <a:xfrm>
            <a:off x="2741868" y="1959139"/>
            <a:ext cx="1314005" cy="1314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39595" t="56789" r="43004" b="31030"/>
          <a:stretch/>
        </p:blipFill>
        <p:spPr>
          <a:xfrm>
            <a:off x="5004048" y="2132856"/>
            <a:ext cx="1440160" cy="1008112"/>
          </a:xfrm>
          <a:prstGeom prst="rect">
            <a:avLst/>
          </a:prstGeom>
        </p:spPr>
      </p:pic>
      <p:sp>
        <p:nvSpPr>
          <p:cNvPr id="42" name="Oval 41"/>
          <p:cNvSpPr/>
          <p:nvPr/>
        </p:nvSpPr>
        <p:spPr>
          <a:xfrm>
            <a:off x="5113593" y="1959139"/>
            <a:ext cx="1314005" cy="1314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34649" t="73500" r="51702" b="11800"/>
          <a:stretch/>
        </p:blipFill>
        <p:spPr>
          <a:xfrm>
            <a:off x="7307059" y="2016007"/>
            <a:ext cx="1143079" cy="1231007"/>
          </a:xfrm>
          <a:prstGeom prst="rect">
            <a:avLst/>
          </a:prstGeom>
        </p:spPr>
      </p:pic>
      <p:sp>
        <p:nvSpPr>
          <p:cNvPr id="44" name="Oval 43"/>
          <p:cNvSpPr/>
          <p:nvPr/>
        </p:nvSpPr>
        <p:spPr>
          <a:xfrm>
            <a:off x="7231464" y="1959139"/>
            <a:ext cx="1314005" cy="1314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296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4/7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764162" y="1445282"/>
            <a:ext cx="7552254" cy="369332"/>
          </a:xfrm>
          <a:prstGeom prst="rect">
            <a:avLst/>
          </a:prstGeom>
          <a:noFill/>
        </p:spPr>
        <p:txBody>
          <a:bodyPr wrap="square" rtlCol="0">
            <a:spAutoFit/>
          </a:bodyPr>
          <a:lstStyle/>
          <a:p>
            <a:r>
              <a:rPr lang="it-IT" dirty="0">
                <a:solidFill>
                  <a:schemeClr val="tx1">
                    <a:lumMod val="75000"/>
                    <a:lumOff val="25000"/>
                  </a:schemeClr>
                </a:solidFill>
                <a:latin typeface="Arial" panose="020B0604020202020204" pitchFamily="34" charset="0"/>
                <a:cs typeface="Arial" panose="020B0604020202020204" pitchFamily="34" charset="0"/>
              </a:rPr>
              <a:t>Bike and scooter sharing program in the main areas of the district</a:t>
            </a:r>
            <a:endParaRPr lang="it-IT"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A3B9951-23BA-BE98-AA37-E06DFBB5F7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7029"/>
          <a:stretch/>
        </p:blipFill>
        <p:spPr>
          <a:xfrm>
            <a:off x="4644326" y="1847120"/>
            <a:ext cx="2880002" cy="4338875"/>
          </a:xfrm>
          <a:prstGeom prst="rect">
            <a:avLst/>
          </a:prstGeom>
        </p:spPr>
      </p:pic>
      <p:pic>
        <p:nvPicPr>
          <p:cNvPr id="13" name="Picture 12">
            <a:extLst>
              <a:ext uri="{FF2B5EF4-FFF2-40B4-BE49-F238E27FC236}">
                <a16:creationId xmlns:a16="http://schemas.microsoft.com/office/drawing/2014/main" id="{3C0D6025-5894-2151-6854-24DDC6FBE212}"/>
              </a:ext>
            </a:extLst>
          </p:cNvPr>
          <p:cNvPicPr>
            <a:picLocks noChangeAspect="1"/>
          </p:cNvPicPr>
          <p:nvPr/>
        </p:nvPicPr>
        <p:blipFill rotWithShape="1">
          <a:blip r:embed="rId8">
            <a:extLst>
              <a:ext uri="{28A0092B-C50C-407E-A947-70E740481C1C}">
                <a14:useLocalDpi xmlns:a14="http://schemas.microsoft.com/office/drawing/2010/main" val="0"/>
              </a:ext>
            </a:extLst>
          </a:blip>
          <a:srcRect l="4431" r="6951"/>
          <a:stretch/>
        </p:blipFill>
        <p:spPr>
          <a:xfrm>
            <a:off x="1619670" y="4025995"/>
            <a:ext cx="2880322" cy="2160000"/>
          </a:xfrm>
          <a:prstGeom prst="rect">
            <a:avLst/>
          </a:prstGeom>
        </p:spPr>
      </p:pic>
      <p:pic>
        <p:nvPicPr>
          <p:cNvPr id="14" name="Picture 13">
            <a:extLst>
              <a:ext uri="{FF2B5EF4-FFF2-40B4-BE49-F238E27FC236}">
                <a16:creationId xmlns:a16="http://schemas.microsoft.com/office/drawing/2014/main" id="{9719ADB0-8405-9D54-97FF-509D9C9856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18" r="4527"/>
          <a:stretch/>
        </p:blipFill>
        <p:spPr>
          <a:xfrm>
            <a:off x="1619672" y="1814614"/>
            <a:ext cx="2880320" cy="2122090"/>
          </a:xfrm>
          <a:prstGeom prst="rect">
            <a:avLst/>
          </a:prstGeom>
        </p:spPr>
      </p:pic>
    </p:spTree>
    <p:extLst>
      <p:ext uri="{BB962C8B-B14F-4D97-AF65-F5344CB8AC3E}">
        <p14:creationId xmlns:p14="http://schemas.microsoft.com/office/powerpoint/2010/main" val="2297782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5/7</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477331" y="1445282"/>
            <a:ext cx="8189336"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«Car Club», οχήματα που μπορούν να είναι από κοινού για ομάδες χρηστών</a:t>
            </a:r>
            <a:endParaRPr lang="it-IT"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A3B9951-23BA-BE98-AA37-E06DFBB5F7D5}"/>
              </a:ext>
            </a:extLst>
          </p:cNvPr>
          <p:cNvPicPr>
            <a:picLocks noChangeAspect="1"/>
          </p:cNvPicPr>
          <p:nvPr/>
        </p:nvPicPr>
        <p:blipFill rotWithShape="1">
          <a:blip r:embed="rId7">
            <a:extLst>
              <a:ext uri="{28A0092B-C50C-407E-A947-70E740481C1C}">
                <a14:useLocalDpi xmlns:a14="http://schemas.microsoft.com/office/drawing/2010/main" val="0"/>
              </a:ext>
            </a:extLst>
          </a:blip>
          <a:srcRect l="8273" r="9093"/>
          <a:stretch/>
        </p:blipFill>
        <p:spPr>
          <a:xfrm>
            <a:off x="4644326" y="1829556"/>
            <a:ext cx="2880002" cy="1815468"/>
          </a:xfrm>
          <a:prstGeom prst="rect">
            <a:avLst/>
          </a:prstGeom>
        </p:spPr>
      </p:pic>
      <p:pic>
        <p:nvPicPr>
          <p:cNvPr id="13" name="Picture 12">
            <a:extLst>
              <a:ext uri="{FF2B5EF4-FFF2-40B4-BE49-F238E27FC236}">
                <a16:creationId xmlns:a16="http://schemas.microsoft.com/office/drawing/2014/main" id="{3C0D6025-5894-2151-6854-24DDC6FBE212}"/>
              </a:ext>
            </a:extLst>
          </p:cNvPr>
          <p:cNvPicPr>
            <a:picLocks noChangeAspect="1"/>
          </p:cNvPicPr>
          <p:nvPr/>
        </p:nvPicPr>
        <p:blipFill rotWithShape="1">
          <a:blip r:embed="rId8">
            <a:extLst>
              <a:ext uri="{28A0092B-C50C-407E-A947-70E740481C1C}">
                <a14:useLocalDpi xmlns:a14="http://schemas.microsoft.com/office/drawing/2010/main" val="0"/>
              </a:ext>
            </a:extLst>
          </a:blip>
          <a:srcRect t="33454" b="6306"/>
          <a:stretch/>
        </p:blipFill>
        <p:spPr>
          <a:xfrm>
            <a:off x="1619670" y="3717032"/>
            <a:ext cx="5904658" cy="2333940"/>
          </a:xfrm>
          <a:prstGeom prst="rect">
            <a:avLst/>
          </a:prstGeom>
        </p:spPr>
      </p:pic>
      <p:pic>
        <p:nvPicPr>
          <p:cNvPr id="14" name="Picture 13">
            <a:extLst>
              <a:ext uri="{FF2B5EF4-FFF2-40B4-BE49-F238E27FC236}">
                <a16:creationId xmlns:a16="http://schemas.microsoft.com/office/drawing/2014/main" id="{9719ADB0-8405-9D54-97FF-509D9C985646}"/>
              </a:ext>
            </a:extLst>
          </p:cNvPr>
          <p:cNvPicPr>
            <a:picLocks noChangeAspect="1"/>
          </p:cNvPicPr>
          <p:nvPr/>
        </p:nvPicPr>
        <p:blipFill rotWithShape="1">
          <a:blip r:embed="rId9">
            <a:extLst>
              <a:ext uri="{28A0092B-C50C-407E-A947-70E740481C1C}">
                <a14:useLocalDpi xmlns:a14="http://schemas.microsoft.com/office/drawing/2010/main" val="0"/>
              </a:ext>
            </a:extLst>
          </a:blip>
          <a:srcRect l="13907" r="6625" b="12627"/>
          <a:stretch/>
        </p:blipFill>
        <p:spPr>
          <a:xfrm>
            <a:off x="1619672" y="1862214"/>
            <a:ext cx="2880320" cy="1782810"/>
          </a:xfrm>
          <a:prstGeom prst="rect">
            <a:avLst/>
          </a:prstGeom>
        </p:spPr>
      </p:pic>
    </p:spTree>
    <p:extLst>
      <p:ext uri="{BB962C8B-B14F-4D97-AF65-F5344CB8AC3E}">
        <p14:creationId xmlns:p14="http://schemas.microsoft.com/office/powerpoint/2010/main" val="401835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6/7</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1990782" cy="1754326"/>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Επέκταση του προτεινόμενου σχεδίου κοινής χρήσης ποδηλάτων στην Αγία Νάπα</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16" name="Rectangle 15">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22" name="Picture 21">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4" y="1449650"/>
            <a:ext cx="6624180" cy="4684060"/>
          </a:xfrm>
          <a:prstGeom prst="rect">
            <a:avLst/>
          </a:prstGeom>
        </p:spPr>
      </p:pic>
    </p:spTree>
    <p:extLst>
      <p:ext uri="{BB962C8B-B14F-4D97-AF65-F5344CB8AC3E}">
        <p14:creationId xmlns:p14="http://schemas.microsoft.com/office/powerpoint/2010/main" val="198044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kern="1200" spc="-150" dirty="0">
                <a:solidFill>
                  <a:schemeClr val="dk1"/>
                </a:solidFill>
                <a:latin typeface="Arial" panose="020B0604020202020204" pitchFamily="34" charset="0"/>
                <a:ea typeface="+mn-ea"/>
                <a:cs typeface="Arial" panose="020B0604020202020204" pitchFamily="34" charset="0"/>
              </a:rPr>
              <a:t>Κοινόχρηστη Κινητικότητα </a:t>
            </a:r>
            <a:r>
              <a:rPr lang="it-IT" b="1" dirty="0">
                <a:solidFill>
                  <a:schemeClr val="tx1">
                    <a:lumMod val="75000"/>
                    <a:lumOff val="25000"/>
                  </a:schemeClr>
                </a:solidFill>
                <a:latin typeface="Arial" panose="020B0604020202020204" pitchFamily="34" charset="0"/>
                <a:cs typeface="Arial" panose="020B0604020202020204" pitchFamily="34" charset="0"/>
              </a:rPr>
              <a:t>7/7</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1990782" cy="2031325"/>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Επέκταση του προτεινόμενου προγράμματος κοινής χρήσης ποδηλάτων στον Πρωταρά και το Παραλίμνι.</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16" name="Rectangle 15">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22" name="Picture 21">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4" y="1449650"/>
            <a:ext cx="6624180" cy="4684060"/>
          </a:xfrm>
          <a:prstGeom prst="rect">
            <a:avLst/>
          </a:prstGeom>
        </p:spPr>
      </p:pic>
    </p:spTree>
    <p:extLst>
      <p:ext uri="{BB962C8B-B14F-4D97-AF65-F5344CB8AC3E}">
        <p14:creationId xmlns:p14="http://schemas.microsoft.com/office/powerpoint/2010/main" val="1063755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 </a:t>
            </a:r>
            <a:r>
              <a:rPr lang="it-IT" sz="1800" b="1" dirty="0">
                <a:solidFill>
                  <a:schemeClr val="tx1">
                    <a:lumMod val="75000"/>
                    <a:lumOff val="25000"/>
                  </a:schemeClr>
                </a:solidFill>
                <a:latin typeface="Arial" panose="020B0604020202020204" pitchFamily="34" charset="0"/>
                <a:cs typeface="Arial" panose="020B0604020202020204" pitchFamily="34" charset="0"/>
              </a:rPr>
              <a:t>3/5</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9" name="Table 7">
            <a:extLst>
              <a:ext uri="{FF2B5EF4-FFF2-40B4-BE49-F238E27FC236}">
                <a16:creationId xmlns:a16="http://schemas.microsoft.com/office/drawing/2014/main" id="{8B8DD594-B70E-5D5B-0F65-0957F2C8E5C4}"/>
              </a:ext>
            </a:extLst>
          </p:cNvPr>
          <p:cNvGraphicFramePr>
            <a:graphicFrameLocks noGrp="1"/>
          </p:cNvGraphicFramePr>
          <p:nvPr>
            <p:extLst>
              <p:ext uri="{D42A27DB-BD31-4B8C-83A1-F6EECF244321}">
                <p14:modId xmlns:p14="http://schemas.microsoft.com/office/powerpoint/2010/main" val="3662683059"/>
              </p:ext>
            </p:extLst>
          </p:nvPr>
        </p:nvGraphicFramePr>
        <p:xfrm>
          <a:off x="251521" y="1496304"/>
          <a:ext cx="8640000" cy="4698165"/>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4195161123"/>
                    </a:ext>
                  </a:extLst>
                </a:gridCol>
                <a:gridCol w="1080000">
                  <a:extLst>
                    <a:ext uri="{9D8B030D-6E8A-4147-A177-3AD203B41FA5}">
                      <a16:colId xmlns:a16="http://schemas.microsoft.com/office/drawing/2014/main" val="1534034529"/>
                    </a:ext>
                  </a:extLst>
                </a:gridCol>
                <a:gridCol w="4320000">
                  <a:extLst>
                    <a:ext uri="{9D8B030D-6E8A-4147-A177-3AD203B41FA5}">
                      <a16:colId xmlns:a16="http://schemas.microsoft.com/office/drawing/2014/main" val="1129340361"/>
                    </a:ext>
                  </a:extLst>
                </a:gridCol>
                <a:gridCol w="720000">
                  <a:extLst>
                    <a:ext uri="{9D8B030D-6E8A-4147-A177-3AD203B41FA5}">
                      <a16:colId xmlns:a16="http://schemas.microsoft.com/office/drawing/2014/main" val="742870806"/>
                    </a:ext>
                  </a:extLst>
                </a:gridCol>
                <a:gridCol w="720000">
                  <a:extLst>
                    <a:ext uri="{9D8B030D-6E8A-4147-A177-3AD203B41FA5}">
                      <a16:colId xmlns:a16="http://schemas.microsoft.com/office/drawing/2014/main" val="3714872889"/>
                    </a:ext>
                  </a:extLst>
                </a:gridCol>
                <a:gridCol w="720000">
                  <a:extLst>
                    <a:ext uri="{9D8B030D-6E8A-4147-A177-3AD203B41FA5}">
                      <a16:colId xmlns:a16="http://schemas.microsoft.com/office/drawing/2014/main" val="2459249060"/>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lt1"/>
                          </a:solidFill>
                          <a:latin typeface="Arial" panose="020B0604020202020204" pitchFamily="34" charset="0"/>
                          <a:ea typeface="+mn-ea"/>
                          <a:cs typeface="Arial" panose="020B0604020202020204" pitchFamily="34" charset="0"/>
                        </a:rPr>
                        <a:t>Τύπος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Κωδικός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Μέτρο</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1</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2</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3</a:t>
                      </a:r>
                    </a:p>
                  </a:txBody>
                  <a:tcPr anchor="ctr"/>
                </a:tc>
                <a:extLst>
                  <a:ext uri="{0D108BD9-81ED-4DB2-BD59-A6C34878D82A}">
                    <a16:rowId xmlns:a16="http://schemas.microsoft.com/office/drawing/2014/main" val="2661296743"/>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Στάθμευση</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a:solidFill>
                            <a:schemeClr val="tx1"/>
                          </a:solidFill>
                          <a:effectLst/>
                          <a:latin typeface="Arial" panose="020B0604020202020204" pitchFamily="34" charset="0"/>
                          <a:cs typeface="Arial" panose="020B0604020202020204" pitchFamily="34" charset="0"/>
                        </a:rPr>
                        <a:t>D.05</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Υλοποίηση </a:t>
                      </a:r>
                      <a:r>
                        <a:rPr lang="en-GB" sz="1200" b="0" i="0" u="none" strike="noStrike" dirty="0">
                          <a:solidFill>
                            <a:srgbClr val="000000"/>
                          </a:solidFill>
                          <a:effectLst/>
                          <a:latin typeface="Arial" panose="020B0604020202020204" pitchFamily="34" charset="0"/>
                          <a:cs typeface="Arial" panose="020B0604020202020204" pitchFamily="34" charset="0"/>
                        </a:rPr>
                        <a:t>park &amp; rides/</a:t>
                      </a:r>
                      <a:r>
                        <a:rPr lang="el-GR" sz="1200" b="0" i="0" u="none" strike="noStrike" dirty="0">
                          <a:solidFill>
                            <a:srgbClr val="000000"/>
                          </a:solidFill>
                          <a:effectLst/>
                          <a:latin typeface="Arial" panose="020B0604020202020204" pitchFamily="34" charset="0"/>
                          <a:cs typeface="Arial" panose="020B0604020202020204" pitchFamily="34" charset="0"/>
                        </a:rPr>
                        <a:t>πολυτροπικών κόμβων/</a:t>
                      </a:r>
                      <a:r>
                        <a:rPr lang="en-GB" sz="1200" b="0" i="0" u="none" strike="noStrike" dirty="0">
                          <a:solidFill>
                            <a:srgbClr val="000000"/>
                          </a:solidFill>
                          <a:effectLst/>
                          <a:latin typeface="Arial" panose="020B0604020202020204" pitchFamily="34" charset="0"/>
                          <a:cs typeface="Arial" panose="020B0604020202020204" pitchFamily="34" charset="0"/>
                        </a:rPr>
                        <a:t>park &amp; pedal</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645518644"/>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Στάθμευση</a:t>
                      </a:r>
                    </a:p>
                  </a:txBody>
                  <a:tcPr anchor="ctr"/>
                </a:tc>
                <a:tc>
                  <a:txBody>
                    <a:bodyPr/>
                    <a:lstStyle/>
                    <a:p>
                      <a:pPr algn="ctr" fontAlgn="b"/>
                      <a:r>
                        <a:rPr lang="en-US" sz="1200" b="1" i="0" u="none" strike="noStrike">
                          <a:solidFill>
                            <a:schemeClr val="tx1"/>
                          </a:solidFill>
                          <a:effectLst/>
                          <a:latin typeface="Arial" panose="020B0604020202020204" pitchFamily="34" charset="0"/>
                          <a:cs typeface="Arial" panose="020B0604020202020204" pitchFamily="34" charset="0"/>
                        </a:rPr>
                        <a:t>D.06</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Πολιτικές που αποσκοπούν στη μείωση της ιδιοκτησίας ιδιωτικών αυτοκινήτων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Πεζοί</a:t>
                      </a:r>
                      <a:endParaRPr lang="en-US" sz="12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a:solidFill>
                            <a:schemeClr val="tx1"/>
                          </a:solidFill>
                          <a:effectLst/>
                          <a:latin typeface="Arial" panose="020B0604020202020204" pitchFamily="34" charset="0"/>
                          <a:cs typeface="Arial" panose="020B0604020202020204" pitchFamily="34" charset="0"/>
                        </a:rPr>
                        <a:t>E.01</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Βελτίωση των εγκαταστάσεων διάβασης πεζών στους δρόμους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321863804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Πεζοί</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a:solidFill>
                            <a:schemeClr val="tx1"/>
                          </a:solidFill>
                          <a:effectLst/>
                          <a:latin typeface="Arial" panose="020B0604020202020204" pitchFamily="34" charset="0"/>
                          <a:cs typeface="Arial" panose="020B0604020202020204" pitchFamily="34" charset="0"/>
                        </a:rPr>
                        <a:t>E.02</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Βελτιωμένη ορατότητα σε διασταυρώσεις και διαβάσεις πεζών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207190736"/>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Πεζοί</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a:solidFill>
                            <a:schemeClr val="tx1"/>
                          </a:solidFill>
                          <a:effectLst/>
                          <a:latin typeface="Arial" panose="020B0604020202020204" pitchFamily="34" charset="0"/>
                          <a:cs typeface="Arial" panose="020B0604020202020204" pitchFamily="34" charset="0"/>
                        </a:rPr>
                        <a:t>E.03</a:t>
                      </a:r>
                      <a:endParaRPr lang="en-US" sz="1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Ενίσχυση φωτισμού για τις υποδομές πεζών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68925399"/>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Δημόσιες </a:t>
                      </a:r>
                      <a:r>
                        <a:rPr lang="el-GR" sz="1200" b="1" kern="1200" spc="-150" dirty="0">
                          <a:solidFill>
                            <a:schemeClr val="dk1"/>
                          </a:solidFill>
                          <a:latin typeface="Arial" panose="020B0604020202020204" pitchFamily="34" charset="0"/>
                          <a:ea typeface="+mn-ea"/>
                          <a:cs typeface="Arial" panose="020B0604020202020204" pitchFamily="34" charset="0"/>
                        </a:rPr>
                        <a:t>Συγκοινωνίες</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F.01</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Μείωση των ανισορροπιών μεταξύ καλοκαιρινής και χειμερινής παροχής ΔΣ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412524152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Δημόσιες </a:t>
                      </a:r>
                      <a:r>
                        <a:rPr kumimoji="0" lang="el-GR" sz="1200" b="1" i="0" u="none" strike="noStrike" kern="1200" cap="none" spc="-150" normalizeH="0" baseline="0" noProof="0">
                          <a:ln>
                            <a:noFill/>
                          </a:ln>
                          <a:solidFill>
                            <a:prstClr val="black"/>
                          </a:solidFill>
                          <a:effectLst/>
                          <a:uLnTx/>
                          <a:uFillTx/>
                          <a:latin typeface="Arial" panose="020B0604020202020204" pitchFamily="34" charset="0"/>
                          <a:ea typeface="+mn-ea"/>
                          <a:cs typeface="Arial" panose="020B0604020202020204" pitchFamily="34" charset="0"/>
                        </a:rPr>
                        <a:t>Συγκοινωνίες</a:t>
                      </a:r>
                      <a:endParaRPr kumimoji="0" lang="el-GR" sz="12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F.02</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Ανάλυση των διαδρομών της υπηρεσίας, του αριθμού και της τοποθεσίας των στάσεων λεωφορείων, για να αυξηθεί η Προσβασιμότητα ΔΣ για ντόπιους και τουρίστες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53235995"/>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Δημόσιες </a:t>
                      </a:r>
                      <a:r>
                        <a:rPr kumimoji="0" lang="el-GR" sz="12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Συγκοινωνίες</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F.03</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Ορισμός ολοκληρωμένου συστήματος ναύλων για τους κόμβους μετεπιβήβασης (</a:t>
                      </a:r>
                      <a:r>
                        <a:rPr lang="en-US" sz="1200" b="0" i="0" u="none" strike="noStrike" dirty="0">
                          <a:solidFill>
                            <a:srgbClr val="000000"/>
                          </a:solidFill>
                          <a:effectLst/>
                          <a:latin typeface="Arial" panose="020B0604020202020204" pitchFamily="34" charset="0"/>
                          <a:cs typeface="Arial" panose="020B0604020202020204" pitchFamily="34" charset="0"/>
                        </a:rPr>
                        <a:t>park &amp; ride</a:t>
                      </a:r>
                      <a:r>
                        <a:rPr lang="el-GR" sz="1200" b="0" i="0" u="none" strike="noStrike" dirty="0">
                          <a:solidFill>
                            <a:srgbClr val="000000"/>
                          </a:solidFill>
                          <a:effectLst/>
                          <a:latin typeface="Arial" panose="020B0604020202020204" pitchFamily="34" charset="0"/>
                          <a:cs typeface="Arial" panose="020B0604020202020204" pitchFamily="34" charset="0"/>
                        </a:rPr>
                        <a:t>/πολυτροπικοί κόμβοι)</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537236035"/>
                  </a:ext>
                </a:extLst>
              </a:tr>
            </a:tbl>
          </a:graphicData>
        </a:graphic>
      </p:graphicFrame>
    </p:spTree>
    <p:extLst>
      <p:ext uri="{BB962C8B-B14F-4D97-AF65-F5344CB8AC3E}">
        <p14:creationId xmlns:p14="http://schemas.microsoft.com/office/powerpoint/2010/main" val="173614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 </a:t>
            </a:r>
            <a:r>
              <a:rPr lang="it-IT" sz="1800" b="1" dirty="0">
                <a:solidFill>
                  <a:schemeClr val="tx1">
                    <a:lumMod val="75000"/>
                    <a:lumOff val="25000"/>
                  </a:schemeClr>
                </a:solidFill>
                <a:latin typeface="Arial" panose="020B0604020202020204" pitchFamily="34" charset="0"/>
                <a:cs typeface="Arial" panose="020B0604020202020204" pitchFamily="34" charset="0"/>
              </a:rPr>
              <a:t>5/5</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7" name="Table 7">
            <a:extLst>
              <a:ext uri="{FF2B5EF4-FFF2-40B4-BE49-F238E27FC236}">
                <a16:creationId xmlns:a16="http://schemas.microsoft.com/office/drawing/2014/main" id="{A05A27CD-1175-59F8-B4FE-AAE2BCA55F15}"/>
              </a:ext>
            </a:extLst>
          </p:cNvPr>
          <p:cNvGraphicFramePr>
            <a:graphicFrameLocks noGrp="1"/>
          </p:cNvGraphicFramePr>
          <p:nvPr/>
        </p:nvGraphicFramePr>
        <p:xfrm>
          <a:off x="251521" y="1496304"/>
          <a:ext cx="8640000" cy="2538165"/>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4195161123"/>
                    </a:ext>
                  </a:extLst>
                </a:gridCol>
                <a:gridCol w="1080000">
                  <a:extLst>
                    <a:ext uri="{9D8B030D-6E8A-4147-A177-3AD203B41FA5}">
                      <a16:colId xmlns:a16="http://schemas.microsoft.com/office/drawing/2014/main" val="1534034529"/>
                    </a:ext>
                  </a:extLst>
                </a:gridCol>
                <a:gridCol w="4320000">
                  <a:extLst>
                    <a:ext uri="{9D8B030D-6E8A-4147-A177-3AD203B41FA5}">
                      <a16:colId xmlns:a16="http://schemas.microsoft.com/office/drawing/2014/main" val="1129340361"/>
                    </a:ext>
                  </a:extLst>
                </a:gridCol>
                <a:gridCol w="720000">
                  <a:extLst>
                    <a:ext uri="{9D8B030D-6E8A-4147-A177-3AD203B41FA5}">
                      <a16:colId xmlns:a16="http://schemas.microsoft.com/office/drawing/2014/main" val="742870806"/>
                    </a:ext>
                  </a:extLst>
                </a:gridCol>
                <a:gridCol w="720000">
                  <a:extLst>
                    <a:ext uri="{9D8B030D-6E8A-4147-A177-3AD203B41FA5}">
                      <a16:colId xmlns:a16="http://schemas.microsoft.com/office/drawing/2014/main" val="3714872889"/>
                    </a:ext>
                  </a:extLst>
                </a:gridCol>
                <a:gridCol w="720000">
                  <a:extLst>
                    <a:ext uri="{9D8B030D-6E8A-4147-A177-3AD203B41FA5}">
                      <a16:colId xmlns:a16="http://schemas.microsoft.com/office/drawing/2014/main" val="2459249060"/>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lt1"/>
                          </a:solidFill>
                          <a:latin typeface="Arial" panose="020B0604020202020204" pitchFamily="34" charset="0"/>
                          <a:ea typeface="+mn-ea"/>
                          <a:cs typeface="Arial" panose="020B0604020202020204" pitchFamily="34" charset="0"/>
                        </a:rPr>
                        <a:t>Τύπος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Κωδικός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Μέτρο</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1</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2</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3</a:t>
                      </a:r>
                    </a:p>
                  </a:txBody>
                  <a:tcPr anchor="ctr"/>
                </a:tc>
                <a:extLst>
                  <a:ext uri="{0D108BD9-81ED-4DB2-BD59-A6C34878D82A}">
                    <a16:rowId xmlns:a16="http://schemas.microsoft.com/office/drawing/2014/main" val="2661296743"/>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spc="0" dirty="0">
                          <a:solidFill>
                            <a:schemeClr val="dk1"/>
                          </a:solidFill>
                          <a:latin typeface="Arial" panose="020B0604020202020204" pitchFamily="34" charset="0"/>
                          <a:ea typeface="+mn-ea"/>
                          <a:cs typeface="Arial" panose="020B0604020202020204" pitchFamily="34" charset="0"/>
                        </a:rPr>
                        <a:t>Διαχείριση Ταξιδιών</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J.01</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Προγράμματα εκπαίδευσης στην ποδηλασία για όλα τα παιδιά σχολικής ηλικίας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Διαχείριση Ταξιδιών</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J.02</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Προγράμματα προώθησης της ποδηλασίας για όλες τις ηλικιακές ομάδες, πρόγραμμα «bicycling ambassador», ετήσιες ημερίδες ποδηλάτου, αγώνες ποδηλασίας κ.λπ.</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472221515"/>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Διαχείριση Ταξιδιών</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J.03</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Πρόγραμμα «Ασφαλείς Διαδρομές προς το Σχολείο».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321863804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Διαχείριση Ταξιδιών</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J.04</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Εκστρατείες ενημέρωσης για μαθητές</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207190736"/>
                  </a:ext>
                </a:extLst>
              </a:tr>
            </a:tbl>
          </a:graphicData>
        </a:graphic>
      </p:graphicFrame>
    </p:spTree>
    <p:extLst>
      <p:ext uri="{BB962C8B-B14F-4D97-AF65-F5344CB8AC3E}">
        <p14:creationId xmlns:p14="http://schemas.microsoft.com/office/powerpoint/2010/main" val="671415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Διαχείριση Ταξιδιών </a:t>
            </a:r>
            <a:r>
              <a:rPr lang="it-IT" b="1" dirty="0">
                <a:solidFill>
                  <a:schemeClr val="tx1">
                    <a:lumMod val="75000"/>
                    <a:lumOff val="25000"/>
                  </a:schemeClr>
                </a:solidFill>
                <a:latin typeface="Arial" panose="020B0604020202020204" pitchFamily="34" charset="0"/>
                <a:cs typeface="Arial" panose="020B0604020202020204" pitchFamily="34" charset="0"/>
              </a:rPr>
              <a:t>1/</a:t>
            </a:r>
            <a:r>
              <a:rPr lang="el-GR" b="1" dirty="0">
                <a:solidFill>
                  <a:schemeClr val="tx1">
                    <a:lumMod val="75000"/>
                    <a:lumOff val="25000"/>
                  </a:schemeClr>
                </a:solidFill>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8384" y="6369639"/>
            <a:ext cx="925114" cy="143806"/>
          </a:xfrm>
          <a:prstGeom prst="rect">
            <a:avLst/>
          </a:prstGeom>
        </p:spPr>
      </p:pic>
      <p:graphicFrame>
        <p:nvGraphicFramePr>
          <p:cNvPr id="8" name="Table 7">
            <a:extLst>
              <a:ext uri="{FF2B5EF4-FFF2-40B4-BE49-F238E27FC236}">
                <a16:creationId xmlns:a16="http://schemas.microsoft.com/office/drawing/2014/main" id="{9110B64B-94BE-DA89-22AF-9E8FD4292443}"/>
              </a:ext>
            </a:extLst>
          </p:cNvPr>
          <p:cNvGraphicFramePr>
            <a:graphicFrameLocks noGrp="1"/>
          </p:cNvGraphicFramePr>
          <p:nvPr>
            <p:extLst>
              <p:ext uri="{D42A27DB-BD31-4B8C-83A1-F6EECF244321}">
                <p14:modId xmlns:p14="http://schemas.microsoft.com/office/powerpoint/2010/main" val="1201574247"/>
              </p:ext>
            </p:extLst>
          </p:nvPr>
        </p:nvGraphicFramePr>
        <p:xfrm>
          <a:off x="251521" y="1496304"/>
          <a:ext cx="8640001" cy="3272565"/>
        </p:xfrm>
        <a:graphic>
          <a:graphicData uri="http://schemas.openxmlformats.org/drawingml/2006/table">
            <a:tbl>
              <a:tblPr firstRow="1" bandRow="1">
                <a:tableStyleId>{F5AB1C69-6EDB-4FF4-983F-18BD219EF322}</a:tableStyleId>
              </a:tblPr>
              <a:tblGrid>
                <a:gridCol w="836129">
                  <a:extLst>
                    <a:ext uri="{9D8B030D-6E8A-4147-A177-3AD203B41FA5}">
                      <a16:colId xmlns:a16="http://schemas.microsoft.com/office/drawing/2014/main" val="4195161123"/>
                    </a:ext>
                  </a:extLst>
                </a:gridCol>
                <a:gridCol w="1950968">
                  <a:extLst>
                    <a:ext uri="{9D8B030D-6E8A-4147-A177-3AD203B41FA5}">
                      <a16:colId xmlns:a16="http://schemas.microsoft.com/office/drawing/2014/main" val="1534034529"/>
                    </a:ext>
                  </a:extLst>
                </a:gridCol>
                <a:gridCol w="1950968">
                  <a:extLst>
                    <a:ext uri="{9D8B030D-6E8A-4147-A177-3AD203B41FA5}">
                      <a16:colId xmlns:a16="http://schemas.microsoft.com/office/drawing/2014/main" val="1129340361"/>
                    </a:ext>
                  </a:extLst>
                </a:gridCol>
                <a:gridCol w="1950968">
                  <a:extLst>
                    <a:ext uri="{9D8B030D-6E8A-4147-A177-3AD203B41FA5}">
                      <a16:colId xmlns:a16="http://schemas.microsoft.com/office/drawing/2014/main" val="3899246068"/>
                    </a:ext>
                  </a:extLst>
                </a:gridCol>
                <a:gridCol w="1950968">
                  <a:extLst>
                    <a:ext uri="{9D8B030D-6E8A-4147-A177-3AD203B41FA5}">
                      <a16:colId xmlns:a16="http://schemas.microsoft.com/office/drawing/2014/main" val="3509939205"/>
                    </a:ext>
                  </a:extLst>
                </a:gridCol>
              </a:tblGrid>
              <a:tr h="360000">
                <a:tc>
                  <a:txBody>
                    <a:bodyPr/>
                    <a:lstStyle/>
                    <a:p>
                      <a:pPr marL="0" algn="ctr" defTabSz="914400" rtl="0" eaLnBrk="1" fontAlgn="ctr" latinLnBrk="0" hangingPunct="1"/>
                      <a:r>
                        <a:rPr lang="el-GR" sz="1400" b="1" kern="120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4">
                  <a:txBody>
                    <a:bodyPr/>
                    <a:lstStyle/>
                    <a:p>
                      <a:pPr marL="0" algn="ctr" defTabSz="914400" rtl="0" eaLnBrk="1" latinLnBrk="0" hangingPunct="1"/>
                      <a:r>
                        <a:rPr lang="el-GR" sz="140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marL="0" algn="ctr" defTabSz="914400" rtl="0" eaLnBrk="1" fontAlgn="ctr" latinLnBrk="0" hangingPunct="1"/>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hMerge="1">
                  <a:txBody>
                    <a:bodyPr/>
                    <a:lstStyle/>
                    <a:p>
                      <a:pPr marL="0" algn="ctr" defTabSz="914400" rtl="0" eaLnBrk="1" latinLnBrk="0" hangingPunct="1"/>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61296743"/>
                  </a:ext>
                </a:extLst>
              </a:tr>
              <a:tr h="14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spc="0">
                          <a:solidFill>
                            <a:schemeClr val="dk1"/>
                          </a:solidFill>
                          <a:latin typeface="Arial" panose="020B0604020202020204" pitchFamily="34" charset="0"/>
                          <a:ea typeface="+mn-ea"/>
                          <a:cs typeface="Arial" panose="020B0604020202020204" pitchFamily="34" charset="0"/>
                        </a:rPr>
                        <a:t>Διαχείριση Ταξιδιών</a:t>
                      </a:r>
                      <a:endParaRPr lang="el-GR" sz="1200" b="1" kern="1200" spc="0" dirty="0">
                        <a:solidFill>
                          <a:schemeClr val="dk1"/>
                        </a:solidFill>
                        <a:latin typeface="Arial" panose="020B0604020202020204" pitchFamily="34" charset="0"/>
                        <a:ea typeface="+mn-ea"/>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J.01 </a:t>
                      </a:r>
                      <a:r>
                        <a:rPr lang="el-GR" sz="1200" b="0" i="0" u="none" strike="noStrike" dirty="0">
                          <a:solidFill>
                            <a:srgbClr val="000000"/>
                          </a:solidFill>
                          <a:effectLst/>
                          <a:latin typeface="Arial" panose="020B0604020202020204" pitchFamily="34" charset="0"/>
                          <a:cs typeface="Arial" panose="020B0604020202020204" pitchFamily="34" charset="0"/>
                        </a:rPr>
                        <a:t>Προγράμματα εκπαίδευσης στην ποδηλασία για όλα τα παιδιά σχολικής ηλικίας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J.02 </a:t>
                      </a:r>
                      <a:r>
                        <a:rPr lang="el-GR" sz="1200" b="0" i="0" u="none" strike="noStrike" dirty="0">
                          <a:solidFill>
                            <a:srgbClr val="000000"/>
                          </a:solidFill>
                          <a:effectLst/>
                          <a:latin typeface="Arial" panose="020B0604020202020204" pitchFamily="34" charset="0"/>
                          <a:cs typeface="Arial" panose="020B0604020202020204" pitchFamily="34" charset="0"/>
                        </a:rPr>
                        <a:t>Προγράμματα προώθησης της ποδηλασίας για όλες τις ηλικιακές ομάδες, πρόγραμμα «bicycling ambassador», ετήσιες ημερίδες ποδηλάτου, αγώνες ποδηλασίας κ.λπ.</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J.03 </a:t>
                      </a:r>
                      <a:r>
                        <a:rPr lang="el-GR" sz="1200" b="0" i="0" u="none" strike="noStrike" dirty="0">
                          <a:solidFill>
                            <a:srgbClr val="000000"/>
                          </a:solidFill>
                          <a:effectLst/>
                          <a:latin typeface="Arial" panose="020B0604020202020204" pitchFamily="34" charset="0"/>
                          <a:cs typeface="Arial" panose="020B0604020202020204" pitchFamily="34" charset="0"/>
                        </a:rPr>
                        <a:t>Πρόγραμμα «Ασφαλείς Διαδρομές προς το Σχολείο».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J.04 </a:t>
                      </a:r>
                      <a:r>
                        <a:rPr lang="el-GR" sz="1200" b="0" i="0" u="none" strike="noStrike" dirty="0">
                          <a:solidFill>
                            <a:srgbClr val="000000"/>
                          </a:solidFill>
                          <a:effectLst/>
                          <a:latin typeface="Arial" panose="020B0604020202020204" pitchFamily="34" charset="0"/>
                          <a:cs typeface="Arial" panose="020B0604020202020204" pitchFamily="34" charset="0"/>
                        </a:rPr>
                        <a:t>Εκστρατείες ενημέρωσης για μαθητές</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4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Εφαρμογή μαθημάτων ποδηλατικής εκπαίδευσης στο πρόγραμμα των σχολείων</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Αυτό μπορεί να γίνει μέσω αφιερωμένων θεματικών ημερίδων</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Εφαρμογή λύσεων που παρέχουν ασφαλείς και σηματοδοτημένες διαδρομές προς τα σχολεία, μέσω ειδικών προγραμμάτων</a:t>
                      </a:r>
                      <a:endParaRPr lang="en-GB"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Εφαρμογή συγκεκριμένων μαθημάτων στο πρόγραμμα των σχολείων</a:t>
                      </a:r>
                      <a:endParaRPr lang="en-GB"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bl>
          </a:graphicData>
        </a:graphic>
      </p:graphicFrame>
      <p:pic>
        <p:nvPicPr>
          <p:cNvPr id="9" name="Picture 8">
            <a:extLst>
              <a:ext uri="{FF2B5EF4-FFF2-40B4-BE49-F238E27FC236}">
                <a16:creationId xmlns:a16="http://schemas.microsoft.com/office/drawing/2014/main" id="{4125CC8E-303A-48E3-5835-82713A946859}"/>
              </a:ext>
            </a:extLst>
          </p:cNvPr>
          <p:cNvPicPr>
            <a:picLocks noChangeAspect="1"/>
          </p:cNvPicPr>
          <p:nvPr/>
        </p:nvPicPr>
        <p:blipFill rotWithShape="1">
          <a:blip r:embed="rId6">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Tree>
    <p:extLst>
      <p:ext uri="{BB962C8B-B14F-4D97-AF65-F5344CB8AC3E}">
        <p14:creationId xmlns:p14="http://schemas.microsoft.com/office/powerpoint/2010/main" val="1627556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Διαχείριση Ταξιδιών 2/3</a:t>
            </a:r>
            <a:endParaRPr lang="en-US"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4" name="Rectangle 3">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7" name="TextBox 6">
            <a:extLst>
              <a:ext uri="{FF2B5EF4-FFF2-40B4-BE49-F238E27FC236}">
                <a16:creationId xmlns:a16="http://schemas.microsoft.com/office/drawing/2014/main" id="{5D0CDA46-B30E-BAEB-BB44-58FACC3A3215}"/>
              </a:ext>
            </a:extLst>
          </p:cNvPr>
          <p:cNvSpPr txBox="1"/>
          <p:nvPr/>
        </p:nvSpPr>
        <p:spPr>
          <a:xfrm>
            <a:off x="764162" y="1445282"/>
            <a:ext cx="7552254" cy="36933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Πρόγραμμα «Ασφαλείς Διαδρομές προς το Σχολείο».</a:t>
            </a:r>
            <a:endParaRPr lang="it-IT"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A3B9951-23BA-BE98-AA37-E06DFBB5F7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48" t="-1" r="8696" b="1829"/>
          <a:stretch/>
        </p:blipFill>
        <p:spPr>
          <a:xfrm>
            <a:off x="4644008" y="1829556"/>
            <a:ext cx="2880320" cy="4335748"/>
          </a:xfrm>
          <a:prstGeom prst="rect">
            <a:avLst/>
          </a:prstGeom>
        </p:spPr>
      </p:pic>
      <p:pic>
        <p:nvPicPr>
          <p:cNvPr id="14" name="Picture 13">
            <a:extLst>
              <a:ext uri="{FF2B5EF4-FFF2-40B4-BE49-F238E27FC236}">
                <a16:creationId xmlns:a16="http://schemas.microsoft.com/office/drawing/2014/main" id="{9719ADB0-8405-9D54-97FF-509D9C985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944"/>
          <a:stretch/>
        </p:blipFill>
        <p:spPr>
          <a:xfrm>
            <a:off x="3059832" y="1847120"/>
            <a:ext cx="1440160" cy="2085936"/>
          </a:xfrm>
          <a:prstGeom prst="rect">
            <a:avLst/>
          </a:prstGeom>
        </p:spPr>
      </p:pic>
      <p:pic>
        <p:nvPicPr>
          <p:cNvPr id="15" name="Picture 14">
            <a:extLst>
              <a:ext uri="{FF2B5EF4-FFF2-40B4-BE49-F238E27FC236}">
                <a16:creationId xmlns:a16="http://schemas.microsoft.com/office/drawing/2014/main" id="{3C0D6025-5894-2151-6854-24DDC6FBE212}"/>
              </a:ext>
            </a:extLst>
          </p:cNvPr>
          <p:cNvPicPr>
            <a:picLocks noChangeAspect="1"/>
          </p:cNvPicPr>
          <p:nvPr/>
        </p:nvPicPr>
        <p:blipFill rotWithShape="1">
          <a:blip r:embed="rId9">
            <a:extLst>
              <a:ext uri="{28A0092B-C50C-407E-A947-70E740481C1C}">
                <a14:useLocalDpi xmlns:a14="http://schemas.microsoft.com/office/drawing/2010/main" val="0"/>
              </a:ext>
            </a:extLst>
          </a:blip>
          <a:srcRect l="7456" r="17985"/>
          <a:stretch/>
        </p:blipFill>
        <p:spPr>
          <a:xfrm>
            <a:off x="1619671" y="4019104"/>
            <a:ext cx="2880322" cy="2146200"/>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r="57470"/>
          <a:stretch/>
        </p:blipFill>
        <p:spPr>
          <a:xfrm>
            <a:off x="1619672" y="1850283"/>
            <a:ext cx="1368152" cy="2082773"/>
          </a:xfrm>
          <a:prstGeom prst="rect">
            <a:avLst/>
          </a:prstGeom>
        </p:spPr>
      </p:pic>
    </p:spTree>
    <p:extLst>
      <p:ext uri="{BB962C8B-B14F-4D97-AF65-F5344CB8AC3E}">
        <p14:creationId xmlns:p14="http://schemas.microsoft.com/office/powerpoint/2010/main" val="1345379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Διαχείριση Ταξιδιών 3/3</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1990782" cy="2862322"/>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Επέκταση του πιθανού προγράμματος «ασφαλείς διαδρομές προς το σχολείο» σε συνδυασμό με </a:t>
            </a:r>
          </a:p>
          <a:p>
            <a:r>
              <a:rPr lang="el-GR" dirty="0">
                <a:solidFill>
                  <a:schemeClr val="tx1">
                    <a:lumMod val="75000"/>
                    <a:lumOff val="25000"/>
                  </a:schemeClr>
                </a:solidFill>
                <a:latin typeface="Arial" panose="020B0604020202020204" pitchFamily="34" charset="0"/>
                <a:cs typeface="Arial" panose="020B0604020202020204" pitchFamily="34" charset="0"/>
              </a:rPr>
              <a:t>τις υποδομές για πεζούς και ποδηλάτες.</a:t>
            </a:r>
            <a:endParaRPr lang="it-IT"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16" name="Rectangle 15">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22" name="Picture 21">
            <a:extLst>
              <a:ext uri="{FF2B5EF4-FFF2-40B4-BE49-F238E27FC236}">
                <a16:creationId xmlns:a16="http://schemas.microsoft.com/office/drawing/2014/main" id="{06EB5964-4062-AAD0-189C-A2996E7EB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014" y="1449650"/>
            <a:ext cx="6624180" cy="4684060"/>
          </a:xfrm>
          <a:prstGeom prst="rect">
            <a:avLst/>
          </a:prstGeom>
        </p:spPr>
      </p:pic>
    </p:spTree>
    <p:extLst>
      <p:ext uri="{BB962C8B-B14F-4D97-AF65-F5344CB8AC3E}">
        <p14:creationId xmlns:p14="http://schemas.microsoft.com/office/powerpoint/2010/main" val="35529907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Σενάρια Ανάπτυξης Χρήσης Γης 1/4</a:t>
            </a:r>
          </a:p>
        </p:txBody>
      </p:sp>
      <p:sp>
        <p:nvSpPr>
          <p:cNvPr id="20" name="TextBox 19">
            <a:extLst>
              <a:ext uri="{FF2B5EF4-FFF2-40B4-BE49-F238E27FC236}">
                <a16:creationId xmlns:a16="http://schemas.microsoft.com/office/drawing/2014/main" id="{5D0CDA46-B30E-BAEB-BB44-58FACC3A3215}"/>
              </a:ext>
            </a:extLst>
          </p:cNvPr>
          <p:cNvSpPr txBox="1"/>
          <p:nvPr/>
        </p:nvSpPr>
        <p:spPr>
          <a:xfrm>
            <a:off x="348970" y="1445282"/>
            <a:ext cx="8399494" cy="4801314"/>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Ο ορισμός των σεναρίων ανάπτυξης χρήσης γης είναι μια πολύπλοκη και πολύπλευρη διαδικασία. Η ανάλυση ξεκίνησε από το διαγνωστικό στάδιο μέσω των </a:t>
            </a:r>
            <a:r>
              <a:rPr lang="el-GR" b="1" dirty="0">
                <a:solidFill>
                  <a:schemeClr val="tx1">
                    <a:lumMod val="75000"/>
                    <a:lumOff val="25000"/>
                  </a:schemeClr>
                </a:solidFill>
                <a:latin typeface="Arial" panose="020B0604020202020204" pitchFamily="34" charset="0"/>
                <a:cs typeface="Arial" panose="020B0604020202020204" pitchFamily="34" charset="0"/>
              </a:rPr>
              <a:t>Τοπικών Σχεδίων </a:t>
            </a:r>
            <a:r>
              <a:rPr lang="el-GR" dirty="0">
                <a:solidFill>
                  <a:schemeClr val="tx1">
                    <a:lumMod val="75000"/>
                    <a:lumOff val="25000"/>
                  </a:schemeClr>
                </a:solidFill>
                <a:latin typeface="Arial" panose="020B0604020202020204" pitchFamily="34" charset="0"/>
                <a:cs typeface="Arial" panose="020B0604020202020204" pitchFamily="34" charset="0"/>
              </a:rPr>
              <a:t>και επίσημων </a:t>
            </a:r>
            <a:r>
              <a:rPr lang="el-GR" b="1" dirty="0">
                <a:solidFill>
                  <a:schemeClr val="tx1">
                    <a:lumMod val="75000"/>
                    <a:lumOff val="25000"/>
                  </a:schemeClr>
                </a:solidFill>
                <a:latin typeface="Arial" panose="020B0604020202020204" pitchFamily="34" charset="0"/>
                <a:cs typeface="Arial" panose="020B0604020202020204" pitchFamily="34" charset="0"/>
              </a:rPr>
              <a:t>Εγγράφων.</a:t>
            </a:r>
          </a:p>
          <a:p>
            <a:endParaRPr lang="el-GR" dirty="0">
              <a:solidFill>
                <a:schemeClr val="tx1">
                  <a:lumMod val="75000"/>
                  <a:lumOff val="25000"/>
                </a:schemeClr>
              </a:solidFill>
              <a:latin typeface="Arial" panose="020B0604020202020204" pitchFamily="34" charset="0"/>
              <a:cs typeface="Arial" panose="020B0604020202020204" pitchFamily="34" charset="0"/>
            </a:endParaRPr>
          </a:p>
          <a:p>
            <a:r>
              <a:rPr lang="el-GR" dirty="0">
                <a:solidFill>
                  <a:schemeClr val="tx1">
                    <a:lumMod val="75000"/>
                    <a:lumOff val="25000"/>
                  </a:schemeClr>
                </a:solidFill>
                <a:latin typeface="Arial" panose="020B0604020202020204" pitchFamily="34" charset="0"/>
                <a:cs typeface="Arial" panose="020B0604020202020204" pitchFamily="34" charset="0"/>
              </a:rPr>
              <a:t>Το δέυτερο βήμα ακολούθησε με το κλέισιμο των δραστηριότητων του ΠΠ3 που οδήγησε στον καθορισμό του οράματος, των στρατηγικών, των στόχων και των βασικών δεικτών απόδοσης του SUMP, πραγματοποιήθηκαν </a:t>
            </a:r>
            <a:r>
              <a:rPr lang="el-GR" b="1" dirty="0">
                <a:solidFill>
                  <a:schemeClr val="tx1">
                    <a:lumMod val="75000"/>
                    <a:lumOff val="25000"/>
                  </a:schemeClr>
                </a:solidFill>
                <a:latin typeface="Arial" panose="020B0604020202020204" pitchFamily="34" charset="0"/>
                <a:cs typeface="Arial" panose="020B0604020202020204" pitchFamily="34" charset="0"/>
              </a:rPr>
              <a:t>διαβουλεύσεις με τη μορφή εργαστηρίων με τη Συντονιστική Επιτροπή του Έργου και τους Ενδιαφερομένους Φορείς.</a:t>
            </a:r>
          </a:p>
          <a:p>
            <a:endParaRPr lang="el-GR" dirty="0">
              <a:solidFill>
                <a:schemeClr val="tx1">
                  <a:lumMod val="75000"/>
                  <a:lumOff val="25000"/>
                </a:schemeClr>
              </a:solidFill>
              <a:latin typeface="Arial" panose="020B0604020202020204" pitchFamily="34" charset="0"/>
              <a:cs typeface="Arial" panose="020B0604020202020204" pitchFamily="34" charset="0"/>
            </a:endParaRPr>
          </a:p>
          <a:p>
            <a:r>
              <a:rPr lang="el-GR" dirty="0">
                <a:solidFill>
                  <a:schemeClr val="tx1">
                    <a:lumMod val="75000"/>
                    <a:lumOff val="25000"/>
                  </a:schemeClr>
                </a:solidFill>
                <a:latin typeface="Arial" panose="020B0604020202020204" pitchFamily="34" charset="0"/>
                <a:cs typeface="Arial" panose="020B0604020202020204" pitchFamily="34" charset="0"/>
              </a:rPr>
              <a:t>Τέλος, τα σχόλια που ελήφθησαν χρησιμοποιήθηκαν ως </a:t>
            </a:r>
            <a:r>
              <a:rPr lang="el-GR" b="1" dirty="0">
                <a:solidFill>
                  <a:schemeClr val="tx1">
                    <a:lumMod val="75000"/>
                    <a:lumOff val="25000"/>
                  </a:schemeClr>
                </a:solidFill>
                <a:latin typeface="Arial" panose="020B0604020202020204" pitchFamily="34" charset="0"/>
                <a:cs typeface="Arial" panose="020B0604020202020204" pitchFamily="34" charset="0"/>
              </a:rPr>
              <a:t>στοιχεία για την Ανάλυση Χρήσης Γης</a:t>
            </a:r>
            <a:r>
              <a:rPr lang="el-GR" dirty="0">
                <a:solidFill>
                  <a:schemeClr val="tx1">
                    <a:lumMod val="75000"/>
                    <a:lumOff val="25000"/>
                  </a:schemeClr>
                </a:solidFill>
                <a:latin typeface="Arial" panose="020B0604020202020204" pitchFamily="34" charset="0"/>
                <a:cs typeface="Arial" panose="020B0604020202020204" pitchFamily="34" charset="0"/>
              </a:rPr>
              <a:t> και τη δημιουργία σεναρίων ενσωματώνοντας τις </a:t>
            </a:r>
            <a:r>
              <a:rPr lang="el-GR" b="1" dirty="0">
                <a:solidFill>
                  <a:schemeClr val="tx1">
                    <a:lumMod val="75000"/>
                    <a:lumOff val="25000"/>
                  </a:schemeClr>
                </a:solidFill>
                <a:latin typeface="Arial" panose="020B0604020202020204" pitchFamily="34" charset="0"/>
                <a:cs typeface="Arial" panose="020B0604020202020204" pitchFamily="34" charset="0"/>
              </a:rPr>
              <a:t>τεχνικές γνώσεις της ομάδας Συμβούλων </a:t>
            </a:r>
            <a:r>
              <a:rPr lang="el-GR" dirty="0">
                <a:solidFill>
                  <a:schemeClr val="tx1">
                    <a:lumMod val="75000"/>
                    <a:lumOff val="25000"/>
                  </a:schemeClr>
                </a:solidFill>
                <a:latin typeface="Arial" panose="020B0604020202020204" pitchFamily="34" charset="0"/>
                <a:cs typeface="Arial" panose="020B0604020202020204" pitchFamily="34" charset="0"/>
              </a:rPr>
              <a:t>και </a:t>
            </a:r>
            <a:r>
              <a:rPr lang="el-GR" b="1" dirty="0">
                <a:solidFill>
                  <a:schemeClr val="tx1">
                    <a:lumMod val="75000"/>
                    <a:lumOff val="25000"/>
                  </a:schemeClr>
                </a:solidFill>
                <a:latin typeface="Arial" panose="020B0604020202020204" pitchFamily="34" charset="0"/>
                <a:cs typeface="Arial" panose="020B0604020202020204" pitchFamily="34" charset="0"/>
              </a:rPr>
              <a:t>μια ανάλυση των προτύπων ανάπτυξης μέσω χρονοσειρών από δορυφορικές εικόνες.</a:t>
            </a:r>
            <a:endParaRPr lang="el-GR" dirty="0">
              <a:solidFill>
                <a:schemeClr val="tx1">
                  <a:lumMod val="75000"/>
                  <a:lumOff val="25000"/>
                </a:schemeClr>
              </a:solidFill>
              <a:latin typeface="Arial" panose="020B0604020202020204" pitchFamily="34" charset="0"/>
              <a:cs typeface="Arial" panose="020B0604020202020204" pitchFamily="34" charset="0"/>
            </a:endParaRPr>
          </a:p>
          <a:p>
            <a:endParaRPr lang="el-GR" dirty="0">
              <a:solidFill>
                <a:schemeClr val="tx1">
                  <a:lumMod val="75000"/>
                  <a:lumOff val="25000"/>
                </a:schemeClr>
              </a:solidFill>
              <a:latin typeface="Arial" panose="020B0604020202020204" pitchFamily="34" charset="0"/>
              <a:cs typeface="Arial" panose="020B0604020202020204" pitchFamily="34" charset="0"/>
            </a:endParaRPr>
          </a:p>
          <a:p>
            <a:r>
              <a:rPr lang="el-GR" dirty="0">
                <a:solidFill>
                  <a:schemeClr val="tx1">
                    <a:lumMod val="75000"/>
                    <a:lumOff val="25000"/>
                  </a:schemeClr>
                </a:solidFill>
                <a:latin typeface="Arial" panose="020B0604020202020204" pitchFamily="34" charset="0"/>
                <a:cs typeface="Arial" panose="020B0604020202020204" pitchFamily="34" charset="0"/>
              </a:rPr>
              <a:t>Αυτά τα σενάρια θα χρησιμεύσουν ως μέρος των δοκιμών ανάλυση ευαισθησίας των </a:t>
            </a:r>
            <a:r>
              <a:rPr lang="el-GR" b="1" dirty="0">
                <a:solidFill>
                  <a:schemeClr val="tx1">
                    <a:lumMod val="75000"/>
                    <a:lumOff val="25000"/>
                  </a:schemeClr>
                </a:solidFill>
                <a:latin typeface="Arial" panose="020B0604020202020204" pitchFamily="34" charset="0"/>
                <a:cs typeface="Arial" panose="020B0604020202020204" pitchFamily="34" charset="0"/>
              </a:rPr>
              <a:t>προσομοιώσεων μοντέλων μεταφοράς</a:t>
            </a:r>
            <a:r>
              <a:rPr lang="el-GR" dirty="0">
                <a:solidFill>
                  <a:schemeClr val="tx1">
                    <a:lumMod val="75000"/>
                    <a:lumOff val="25000"/>
                  </a:schemeClr>
                </a:solidFill>
                <a:latin typeface="Arial" panose="020B0604020202020204" pitchFamily="34" charset="0"/>
                <a:cs typeface="Arial" panose="020B0604020202020204" pitchFamily="34" charset="0"/>
              </a:rPr>
              <a:t>.</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E40BFA-2F48-3608-F65F-8FF1D07CB75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16" name="Rectangle 15">
            <a:extLst>
              <a:ext uri="{FF2B5EF4-FFF2-40B4-BE49-F238E27FC236}">
                <a16:creationId xmlns:a16="http://schemas.microsoft.com/office/drawing/2014/main" id="{02519DC9-CE73-004B-061A-6CC2D06F6610}"/>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lemento grafico 9">
            <a:extLst>
              <a:ext uri="{FF2B5EF4-FFF2-40B4-BE49-F238E27FC236}">
                <a16:creationId xmlns:a16="http://schemas.microsoft.com/office/drawing/2014/main" id="{C692E44D-0392-F282-AFED-7BAACE93B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Tree>
    <p:extLst>
      <p:ext uri="{BB962C8B-B14F-4D97-AF65-F5344CB8AC3E}">
        <p14:creationId xmlns:p14="http://schemas.microsoft.com/office/powerpoint/2010/main" val="3352679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Σενάριο Διασκορπισμένης Ανάπτυξης 2/4</a:t>
            </a:r>
            <a:endParaRPr lang="it-IT"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10" name="Picture 9">
            <a:extLst>
              <a:ext uri="{FF2B5EF4-FFF2-40B4-BE49-F238E27FC236}">
                <a16:creationId xmlns:a16="http://schemas.microsoft.com/office/drawing/2014/main" id="{480D0E83-BE23-3E6E-FD88-704E959C55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325830" y="1381984"/>
            <a:ext cx="6624179" cy="4683668"/>
          </a:xfrm>
          <a:prstGeom prst="rect">
            <a:avLst/>
          </a:prstGeom>
        </p:spPr>
      </p:pic>
      <p:sp>
        <p:nvSpPr>
          <p:cNvPr id="7" name="TextBox 6">
            <a:extLst>
              <a:ext uri="{FF2B5EF4-FFF2-40B4-BE49-F238E27FC236}">
                <a16:creationId xmlns:a16="http://schemas.microsoft.com/office/drawing/2014/main" id="{26E33BFA-676C-01FD-3BBA-69E04A903A9B}"/>
              </a:ext>
            </a:extLst>
          </p:cNvPr>
          <p:cNvSpPr txBox="1"/>
          <p:nvPr/>
        </p:nvSpPr>
        <p:spPr>
          <a:xfrm>
            <a:off x="193992" y="1445282"/>
            <a:ext cx="1937848" cy="3970318"/>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Η προγραμματι-σμένη διασκορπισμένη ανάπτυξη θεωρείται η υφιτάμενη κατάσταση όπου η ανάπτυξη κάθε δήμου και κοινότητας κατανέμεται εσωτερικά στις διαθέσιμες τοποθεσίες.</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013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Σενάριο Συγκεντρωμένης Αναπτυξης 3/4</a:t>
            </a:r>
            <a:endParaRPr lang="it-IT"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10" name="Picture 9">
            <a:extLst>
              <a:ext uri="{FF2B5EF4-FFF2-40B4-BE49-F238E27FC236}">
                <a16:creationId xmlns:a16="http://schemas.microsoft.com/office/drawing/2014/main" id="{480D0E83-BE23-3E6E-FD88-704E959C55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329318" y="1412776"/>
            <a:ext cx="6624180" cy="4683669"/>
          </a:xfrm>
          <a:prstGeom prst="rect">
            <a:avLst/>
          </a:prstGeom>
        </p:spPr>
      </p:pic>
      <p:sp>
        <p:nvSpPr>
          <p:cNvPr id="7" name="TextBox 6">
            <a:extLst>
              <a:ext uri="{FF2B5EF4-FFF2-40B4-BE49-F238E27FC236}">
                <a16:creationId xmlns:a16="http://schemas.microsoft.com/office/drawing/2014/main" id="{F8E69EA8-F806-A362-18D1-F9494C6850B5}"/>
              </a:ext>
            </a:extLst>
          </p:cNvPr>
          <p:cNvSpPr txBox="1"/>
          <p:nvPr/>
        </p:nvSpPr>
        <p:spPr>
          <a:xfrm>
            <a:off x="348970" y="1445282"/>
            <a:ext cx="1990782" cy="2308324"/>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Συγκεντρωμένη ανάπτυξη με την πλειονότητά της να πραγματοποιείται στους δήμους Παραλιμνίου και Αγίας Νάπας.</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148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Σενάριο Πολυκεντρικής Ανάπτυξης</a:t>
            </a:r>
            <a:endParaRPr lang="it-IT"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pic>
        <p:nvPicPr>
          <p:cNvPr id="10" name="Picture 9">
            <a:extLst>
              <a:ext uri="{FF2B5EF4-FFF2-40B4-BE49-F238E27FC236}">
                <a16:creationId xmlns:a16="http://schemas.microsoft.com/office/drawing/2014/main" id="{480D0E83-BE23-3E6E-FD88-704E959C55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325830" y="1438366"/>
            <a:ext cx="6624179" cy="4683669"/>
          </a:xfrm>
          <a:prstGeom prst="rect">
            <a:avLst/>
          </a:prstGeom>
        </p:spPr>
      </p:pic>
      <p:sp>
        <p:nvSpPr>
          <p:cNvPr id="7" name="TextBox 6">
            <a:extLst>
              <a:ext uri="{FF2B5EF4-FFF2-40B4-BE49-F238E27FC236}">
                <a16:creationId xmlns:a16="http://schemas.microsoft.com/office/drawing/2014/main" id="{45A379B1-2151-32FD-CDCA-78DBC732FE03}"/>
              </a:ext>
            </a:extLst>
          </p:cNvPr>
          <p:cNvSpPr txBox="1"/>
          <p:nvPr/>
        </p:nvSpPr>
        <p:spPr>
          <a:xfrm>
            <a:off x="348970" y="1445282"/>
            <a:ext cx="1990782" cy="2308324"/>
          </a:xfrm>
          <a:prstGeom prst="rect">
            <a:avLst/>
          </a:prstGeom>
          <a:noFill/>
        </p:spPr>
        <p:txBody>
          <a:bodyPr wrap="square" rtlCol="0">
            <a:spAutoFit/>
          </a:bodyPr>
          <a:lstStyle/>
          <a:p>
            <a:r>
              <a:rPr lang="el-GR" dirty="0">
                <a:solidFill>
                  <a:schemeClr val="tx1">
                    <a:lumMod val="75000"/>
                    <a:lumOff val="25000"/>
                  </a:schemeClr>
                </a:solidFill>
                <a:latin typeface="Arial" panose="020B0604020202020204" pitchFamily="34" charset="0"/>
                <a:cs typeface="Arial" panose="020B0604020202020204" pitchFamily="34" charset="0"/>
              </a:rPr>
              <a:t>Πολυκεντρική ανάπτυξη όπου η ανάπτυξη συγκεντρώνεται στους τέσσερις δήμους που υπάρχουν στην επαρχία.</a:t>
            </a:r>
            <a:endParaRPr lang="en-GB"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050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9" name="TextBox 8">
            <a:extLst>
              <a:ext uri="{FF2B5EF4-FFF2-40B4-BE49-F238E27FC236}">
                <a16:creationId xmlns:a16="http://schemas.microsoft.com/office/drawing/2014/main" id="{4960FC7B-E5A0-3EBC-9662-DE727DC15C68}"/>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D8C8A50C-C60D-C673-4BD5-0852008DEF4C}"/>
              </a:ext>
            </a:extLst>
          </p:cNvPr>
          <p:cNvSpPr txBox="1"/>
          <p:nvPr/>
        </p:nvSpPr>
        <p:spPr>
          <a:xfrm>
            <a:off x="755576" y="729570"/>
            <a:ext cx="6624736" cy="369332"/>
          </a:xfrm>
          <a:prstGeom prst="rect">
            <a:avLst/>
          </a:prstGeom>
          <a:noFill/>
        </p:spPr>
        <p:txBody>
          <a:bodyPr wrap="square" rtlCol="0">
            <a:spAutoFit/>
          </a:bodyPr>
          <a:lstStyle/>
          <a:p>
            <a:r>
              <a:rPr lang="el-GR" b="1" dirty="0">
                <a:latin typeface="Arial" panose="020B0604020202020204" pitchFamily="34" charset="0"/>
                <a:cs typeface="Arial" panose="020B0604020202020204" pitchFamily="34" charset="0"/>
              </a:rPr>
              <a:t>Συμμετοχή των πολιτών</a:t>
            </a:r>
          </a:p>
        </p:txBody>
      </p:sp>
      <p:grpSp>
        <p:nvGrpSpPr>
          <p:cNvPr id="13" name="Group 12">
            <a:extLst>
              <a:ext uri="{FF2B5EF4-FFF2-40B4-BE49-F238E27FC236}">
                <a16:creationId xmlns:a16="http://schemas.microsoft.com/office/drawing/2014/main" id="{DFE17104-7A09-0D36-8CE3-6230CB590820}"/>
              </a:ext>
            </a:extLst>
          </p:cNvPr>
          <p:cNvGrpSpPr/>
          <p:nvPr/>
        </p:nvGrpSpPr>
        <p:grpSpPr>
          <a:xfrm>
            <a:off x="400845" y="1799413"/>
            <a:ext cx="5611315" cy="800710"/>
            <a:chOff x="171376" y="1412776"/>
            <a:chExt cx="9161848" cy="1307356"/>
          </a:xfrm>
        </p:grpSpPr>
        <p:cxnSp>
          <p:nvCxnSpPr>
            <p:cNvPr id="14" name="Connettore diritto 6">
              <a:extLst>
                <a:ext uri="{FF2B5EF4-FFF2-40B4-BE49-F238E27FC236}">
                  <a16:creationId xmlns:a16="http://schemas.microsoft.com/office/drawing/2014/main" id="{9979B754-B5CA-E60B-2D8E-BD531A3B0038}"/>
                </a:ext>
              </a:extLst>
            </p:cNvPr>
            <p:cNvCxnSpPr>
              <a:cxnSpLocks/>
            </p:cNvCxnSpPr>
            <p:nvPr/>
          </p:nvCxnSpPr>
          <p:spPr>
            <a:xfrm>
              <a:off x="467544" y="2075196"/>
              <a:ext cx="0" cy="644936"/>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cxnSp>
          <p:nvCxnSpPr>
            <p:cNvPr id="15" name="Connettore diritto 10">
              <a:extLst>
                <a:ext uri="{FF2B5EF4-FFF2-40B4-BE49-F238E27FC236}">
                  <a16:creationId xmlns:a16="http://schemas.microsoft.com/office/drawing/2014/main" id="{0CC006E9-D308-8BC7-79C0-B94C0004FA03}"/>
                </a:ext>
              </a:extLst>
            </p:cNvPr>
            <p:cNvCxnSpPr>
              <a:cxnSpLocks/>
            </p:cNvCxnSpPr>
            <p:nvPr/>
          </p:nvCxnSpPr>
          <p:spPr>
            <a:xfrm flipH="1">
              <a:off x="442430" y="2720132"/>
              <a:ext cx="8890794" cy="0"/>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pic>
          <p:nvPicPr>
            <p:cNvPr id="16" name="Immagine 2">
              <a:extLst>
                <a:ext uri="{FF2B5EF4-FFF2-40B4-BE49-F238E27FC236}">
                  <a16:creationId xmlns:a16="http://schemas.microsoft.com/office/drawing/2014/main" id="{AF370B7A-D256-A41D-02A6-5FAE02B2FE92}"/>
                </a:ext>
              </a:extLst>
            </p:cNvPr>
            <p:cNvPicPr>
              <a:picLocks noChangeAspect="1"/>
            </p:cNvPicPr>
            <p:nvPr/>
          </p:nvPicPr>
          <p:blipFill>
            <a:blip r:embed="rId7" cstate="print">
              <a:duotone>
                <a:prstClr val="black"/>
                <a:srgbClr val="41BD9A">
                  <a:tint val="45000"/>
                  <a:satMod val="400000"/>
                </a:srgbClr>
              </a:duotone>
              <a:extLst>
                <a:ext uri="{28A0092B-C50C-407E-A947-70E740481C1C}">
                  <a14:useLocalDpi xmlns:a14="http://schemas.microsoft.com/office/drawing/2010/main" val="0"/>
                </a:ext>
              </a:extLst>
            </a:blip>
            <a:stretch>
              <a:fillRect/>
            </a:stretch>
          </p:blipFill>
          <p:spPr>
            <a:xfrm>
              <a:off x="171376" y="1412776"/>
              <a:ext cx="720000" cy="720000"/>
            </a:xfrm>
            <a:prstGeom prst="rect">
              <a:avLst/>
            </a:prstGeom>
          </p:spPr>
        </p:pic>
      </p:grpSp>
      <p:sp>
        <p:nvSpPr>
          <p:cNvPr id="17" name="Titolo 4">
            <a:extLst>
              <a:ext uri="{FF2B5EF4-FFF2-40B4-BE49-F238E27FC236}">
                <a16:creationId xmlns:a16="http://schemas.microsoft.com/office/drawing/2014/main" id="{435DE7B0-D82A-F1A6-7D8E-4838DA0C21D1}"/>
              </a:ext>
            </a:extLst>
          </p:cNvPr>
          <p:cNvSpPr txBox="1">
            <a:spLocks/>
          </p:cNvSpPr>
          <p:nvPr/>
        </p:nvSpPr>
        <p:spPr>
          <a:xfrm>
            <a:off x="765575" y="2240388"/>
            <a:ext cx="6594688" cy="549794"/>
          </a:xfrm>
        </p:spPr>
        <p:txBody>
          <a:bodyPr lIns="81635" tIns="40818" rIns="81635" bIns="40818"/>
          <a:lstStyle>
            <a:lvl1pPr algn="l" defTabSz="1280160" rtl="0" eaLnBrk="1" latinLnBrk="0" hangingPunct="1">
              <a:lnSpc>
                <a:spcPct val="90000"/>
              </a:lnSpc>
              <a:spcBef>
                <a:spcPct val="0"/>
              </a:spcBef>
              <a:buNone/>
              <a:defRPr sz="2000" b="1" kern="1200">
                <a:solidFill>
                  <a:schemeClr val="tx1">
                    <a:lumMod val="65000"/>
                    <a:lumOff val="35000"/>
                  </a:schemeClr>
                </a:solidFill>
                <a:latin typeface="Myriad Pro" pitchFamily="34" charset="0"/>
                <a:ea typeface="+mj-ea"/>
                <a:cs typeface="Myriad Hebrew" pitchFamily="50" charset="-79"/>
              </a:defRPr>
            </a:lvl1pPr>
          </a:lstStyle>
          <a:p>
            <a:r>
              <a:rPr lang="it-IT" sz="1800" b="0" dirty="0">
                <a:solidFill>
                  <a:schemeClr val="tx1">
                    <a:lumMod val="75000"/>
                    <a:lumOff val="25000"/>
                  </a:schemeClr>
                </a:solidFill>
                <a:latin typeface="Arial" panose="020B0604020202020204" pitchFamily="34" charset="0"/>
                <a:cs typeface="Arial" panose="020B0604020202020204" pitchFamily="34" charset="0"/>
              </a:rPr>
              <a:t>10</a:t>
            </a:r>
            <a:r>
              <a:rPr lang="el-GR" sz="1800" b="0" baseline="30000" dirty="0">
                <a:solidFill>
                  <a:schemeClr val="tx1">
                    <a:lumMod val="75000"/>
                    <a:lumOff val="25000"/>
                  </a:schemeClr>
                </a:solidFill>
                <a:latin typeface="Arial" panose="020B0604020202020204" pitchFamily="34" charset="0"/>
                <a:cs typeface="Arial" panose="020B0604020202020204" pitchFamily="34" charset="0"/>
              </a:rPr>
              <a:t>ος</a:t>
            </a:r>
            <a:r>
              <a:rPr lang="el-GR" sz="1800" b="0" dirty="0">
                <a:solidFill>
                  <a:schemeClr val="tx1">
                    <a:lumMod val="75000"/>
                    <a:lumOff val="25000"/>
                  </a:schemeClr>
                </a:solidFill>
                <a:latin typeface="Arial" panose="020B0604020202020204" pitchFamily="34" charset="0"/>
                <a:cs typeface="Arial" panose="020B0604020202020204" pitchFamily="34" charset="0"/>
              </a:rPr>
              <a:t> Μήνας</a:t>
            </a:r>
            <a:r>
              <a:rPr lang="it-IT" sz="1800" b="0" dirty="0">
                <a:solidFill>
                  <a:schemeClr val="tx1">
                    <a:lumMod val="75000"/>
                    <a:lumOff val="25000"/>
                  </a:schemeClr>
                </a:solidFill>
                <a:latin typeface="Arial" panose="020B0604020202020204" pitchFamily="34" charset="0"/>
                <a:cs typeface="Arial" panose="020B0604020202020204" pitchFamily="34" charset="0"/>
              </a:rPr>
              <a:t> – </a:t>
            </a:r>
            <a:r>
              <a:rPr lang="el-GR" sz="1800" b="0" dirty="0">
                <a:solidFill>
                  <a:schemeClr val="tx1">
                    <a:lumMod val="75000"/>
                    <a:lumOff val="25000"/>
                  </a:schemeClr>
                </a:solidFill>
                <a:latin typeface="Arial" panose="020B0604020202020204" pitchFamily="34" charset="0"/>
                <a:cs typeface="Arial" panose="020B0604020202020204" pitchFamily="34" charset="0"/>
              </a:rPr>
              <a:t>Δεκέμβριος</a:t>
            </a:r>
            <a:r>
              <a:rPr lang="it-IT" sz="1800" b="0" dirty="0">
                <a:solidFill>
                  <a:schemeClr val="tx1">
                    <a:lumMod val="75000"/>
                    <a:lumOff val="25000"/>
                  </a:schemeClr>
                </a:solidFill>
                <a:latin typeface="Arial" panose="020B0604020202020204" pitchFamily="34" charset="0"/>
                <a:cs typeface="Arial" panose="020B0604020202020204" pitchFamily="34" charset="0"/>
              </a:rPr>
              <a:t> 2022 – </a:t>
            </a:r>
            <a:r>
              <a:rPr lang="el-GR" sz="1800" b="0" dirty="0">
                <a:solidFill>
                  <a:schemeClr val="tx1">
                    <a:lumMod val="75000"/>
                    <a:lumOff val="25000"/>
                  </a:schemeClr>
                </a:solidFill>
                <a:latin typeface="Arial" panose="020B0604020202020204" pitchFamily="34" charset="0"/>
                <a:cs typeface="Arial" panose="020B0604020202020204" pitchFamily="34" charset="0"/>
              </a:rPr>
              <a:t>Εναρκτήρια εκδήλωση</a:t>
            </a:r>
            <a:endParaRPr lang="it-IT" sz="1800" b="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A85434E-481E-937D-9776-3EC418ACF008}"/>
              </a:ext>
            </a:extLst>
          </p:cNvPr>
          <p:cNvGrpSpPr/>
          <p:nvPr/>
        </p:nvGrpSpPr>
        <p:grpSpPr>
          <a:xfrm>
            <a:off x="764718" y="2757134"/>
            <a:ext cx="5967522" cy="793789"/>
            <a:chOff x="755576" y="2918428"/>
            <a:chExt cx="9743442" cy="1296055"/>
          </a:xfrm>
        </p:grpSpPr>
        <p:cxnSp>
          <p:nvCxnSpPr>
            <p:cNvPr id="19" name="Connettore diritto 16">
              <a:extLst>
                <a:ext uri="{FF2B5EF4-FFF2-40B4-BE49-F238E27FC236}">
                  <a16:creationId xmlns:a16="http://schemas.microsoft.com/office/drawing/2014/main" id="{A131CFC4-9FC8-92B2-7FCA-19C9165E076E}"/>
                </a:ext>
              </a:extLst>
            </p:cNvPr>
            <p:cNvCxnSpPr>
              <a:cxnSpLocks/>
            </p:cNvCxnSpPr>
            <p:nvPr/>
          </p:nvCxnSpPr>
          <p:spPr>
            <a:xfrm>
              <a:off x="1051333" y="3569547"/>
              <a:ext cx="0" cy="644936"/>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cxnSp>
          <p:nvCxnSpPr>
            <p:cNvPr id="20" name="Connettore diritto 17">
              <a:extLst>
                <a:ext uri="{FF2B5EF4-FFF2-40B4-BE49-F238E27FC236}">
                  <a16:creationId xmlns:a16="http://schemas.microsoft.com/office/drawing/2014/main" id="{22C55FD2-B2D3-8E29-966D-62CDF30108EA}"/>
                </a:ext>
              </a:extLst>
            </p:cNvPr>
            <p:cNvCxnSpPr>
              <a:cxnSpLocks/>
            </p:cNvCxnSpPr>
            <p:nvPr/>
          </p:nvCxnSpPr>
          <p:spPr>
            <a:xfrm flipH="1">
              <a:off x="1026218" y="4214483"/>
              <a:ext cx="9472800" cy="0"/>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pic>
          <p:nvPicPr>
            <p:cNvPr id="21" name="Immagine 15">
              <a:extLst>
                <a:ext uri="{FF2B5EF4-FFF2-40B4-BE49-F238E27FC236}">
                  <a16:creationId xmlns:a16="http://schemas.microsoft.com/office/drawing/2014/main" id="{6B55BB8D-6110-4BE4-1AF2-A865464FC3A4}"/>
                </a:ext>
              </a:extLst>
            </p:cNvPr>
            <p:cNvPicPr>
              <a:picLocks noChangeAspect="1"/>
            </p:cNvPicPr>
            <p:nvPr/>
          </p:nvPicPr>
          <p:blipFill>
            <a:blip r:embed="rId7" cstate="print">
              <a:duotone>
                <a:prstClr val="black"/>
                <a:srgbClr val="41BD9A">
                  <a:tint val="45000"/>
                  <a:satMod val="400000"/>
                </a:srgbClr>
              </a:duotone>
              <a:extLst>
                <a:ext uri="{28A0092B-C50C-407E-A947-70E740481C1C}">
                  <a14:useLocalDpi xmlns:a14="http://schemas.microsoft.com/office/drawing/2010/main" val="0"/>
                </a:ext>
              </a:extLst>
            </a:blip>
            <a:stretch>
              <a:fillRect/>
            </a:stretch>
          </p:blipFill>
          <p:spPr>
            <a:xfrm>
              <a:off x="755576" y="2918428"/>
              <a:ext cx="720000" cy="720000"/>
            </a:xfrm>
            <a:prstGeom prst="rect">
              <a:avLst/>
            </a:prstGeom>
          </p:spPr>
        </p:pic>
      </p:grpSp>
      <p:sp>
        <p:nvSpPr>
          <p:cNvPr id="22" name="Titolo 4">
            <a:extLst>
              <a:ext uri="{FF2B5EF4-FFF2-40B4-BE49-F238E27FC236}">
                <a16:creationId xmlns:a16="http://schemas.microsoft.com/office/drawing/2014/main" id="{BADF2490-1BAF-2A82-CBA7-8548ADF242E3}"/>
              </a:ext>
            </a:extLst>
          </p:cNvPr>
          <p:cNvSpPr txBox="1">
            <a:spLocks/>
          </p:cNvSpPr>
          <p:nvPr/>
        </p:nvSpPr>
        <p:spPr>
          <a:xfrm>
            <a:off x="1129038" y="3186808"/>
            <a:ext cx="6594688" cy="549794"/>
          </a:xfrm>
        </p:spPr>
        <p:txBody>
          <a:bodyPr lIns="81635" tIns="40818" rIns="81635" bIns="40818"/>
          <a:lstStyle>
            <a:defPPr>
              <a:defRPr lang="el-GR"/>
            </a:defPPr>
            <a:lvl1pPr defTabSz="1280160">
              <a:lnSpc>
                <a:spcPct val="90000"/>
              </a:lnSpc>
              <a:spcBef>
                <a:spcPct val="0"/>
              </a:spcBef>
              <a:buNone/>
              <a:defRPr b="0">
                <a:solidFill>
                  <a:schemeClr val="tx1">
                    <a:lumMod val="75000"/>
                    <a:lumOff val="25000"/>
                  </a:schemeClr>
                </a:solidFill>
                <a:latin typeface="Helvetica" panose="020B0604020202020204" pitchFamily="2" charset="0"/>
                <a:ea typeface="+mj-ea"/>
                <a:cs typeface="Arial" panose="020B0604020202020204" pitchFamily="34" charset="0"/>
              </a:defRPr>
            </a:lvl1pPr>
          </a:lstStyle>
          <a:p>
            <a:r>
              <a:rPr lang="it-IT" dirty="0">
                <a:latin typeface="Arial" panose="020B0604020202020204" pitchFamily="34" charset="0"/>
              </a:rPr>
              <a:t>1</a:t>
            </a:r>
            <a:r>
              <a:rPr lang="el-GR" dirty="0">
                <a:latin typeface="Arial" panose="020B0604020202020204" pitchFamily="34" charset="0"/>
              </a:rPr>
              <a:t>0</a:t>
            </a:r>
            <a:r>
              <a:rPr lang="el-GR" baseline="30000" dirty="0">
                <a:latin typeface="Arial" panose="020B0604020202020204" pitchFamily="34" charset="0"/>
              </a:rPr>
              <a:t>ος </a:t>
            </a:r>
            <a:r>
              <a:rPr lang="el-GR" sz="1800" b="0" dirty="0">
                <a:solidFill>
                  <a:schemeClr val="tx1">
                    <a:lumMod val="75000"/>
                    <a:lumOff val="25000"/>
                  </a:schemeClr>
                </a:solidFill>
                <a:latin typeface="Arial" panose="020B0604020202020204" pitchFamily="34" charset="0"/>
                <a:cs typeface="Arial" panose="020B0604020202020204" pitchFamily="34" charset="0"/>
              </a:rPr>
              <a:t>Μήνας</a:t>
            </a:r>
            <a:r>
              <a:rPr lang="el-GR" baseline="30000" dirty="0">
                <a:latin typeface="Arial" panose="020B0604020202020204" pitchFamily="34" charset="0"/>
              </a:rPr>
              <a:t> </a:t>
            </a:r>
            <a:r>
              <a:rPr lang="it-IT" dirty="0">
                <a:latin typeface="Arial" panose="020B0604020202020204" pitchFamily="34" charset="0"/>
              </a:rPr>
              <a:t> – </a:t>
            </a:r>
            <a:r>
              <a:rPr lang="el-GR" sz="1800" b="0" dirty="0">
                <a:solidFill>
                  <a:schemeClr val="tx1">
                    <a:lumMod val="75000"/>
                    <a:lumOff val="25000"/>
                  </a:schemeClr>
                </a:solidFill>
                <a:latin typeface="Arial" panose="020B0604020202020204" pitchFamily="34" charset="0"/>
                <a:cs typeface="Arial" panose="020B0604020202020204" pitchFamily="34" charset="0"/>
              </a:rPr>
              <a:t>Δεκέμβριος</a:t>
            </a:r>
            <a:r>
              <a:rPr lang="it-IT" sz="1800" b="0" dirty="0">
                <a:solidFill>
                  <a:schemeClr val="tx1">
                    <a:lumMod val="75000"/>
                    <a:lumOff val="25000"/>
                  </a:schemeClr>
                </a:solidFill>
                <a:latin typeface="Arial" panose="020B0604020202020204" pitchFamily="34" charset="0"/>
                <a:cs typeface="Arial" panose="020B0604020202020204" pitchFamily="34" charset="0"/>
              </a:rPr>
              <a:t> 2022 </a:t>
            </a:r>
            <a:r>
              <a:rPr lang="it-IT" dirty="0">
                <a:latin typeface="Arial" panose="020B0604020202020204" pitchFamily="34" charset="0"/>
              </a:rPr>
              <a:t>– </a:t>
            </a:r>
            <a:r>
              <a:rPr lang="el-GR" dirty="0">
                <a:latin typeface="Arial" panose="020B0604020202020204" pitchFamily="34" charset="0"/>
              </a:rPr>
              <a:t>Όραμα</a:t>
            </a:r>
            <a:endParaRPr lang="it-IT" dirty="0">
              <a:latin typeface="Arial" panose="020B0604020202020204" pitchFamily="34" charset="0"/>
            </a:endParaRPr>
          </a:p>
        </p:txBody>
      </p:sp>
      <p:grpSp>
        <p:nvGrpSpPr>
          <p:cNvPr id="23" name="Group 22">
            <a:extLst>
              <a:ext uri="{FF2B5EF4-FFF2-40B4-BE49-F238E27FC236}">
                <a16:creationId xmlns:a16="http://schemas.microsoft.com/office/drawing/2014/main" id="{3276E4D4-638E-FCFA-0E1C-3841D4671626}"/>
              </a:ext>
            </a:extLst>
          </p:cNvPr>
          <p:cNvGrpSpPr/>
          <p:nvPr/>
        </p:nvGrpSpPr>
        <p:grpSpPr>
          <a:xfrm>
            <a:off x="1097177" y="3664594"/>
            <a:ext cx="6427151" cy="800301"/>
            <a:chOff x="1331640" y="4453442"/>
            <a:chExt cx="10493900" cy="1306687"/>
          </a:xfrm>
        </p:grpSpPr>
        <p:cxnSp>
          <p:nvCxnSpPr>
            <p:cNvPr id="24" name="Connettore diritto 24">
              <a:extLst>
                <a:ext uri="{FF2B5EF4-FFF2-40B4-BE49-F238E27FC236}">
                  <a16:creationId xmlns:a16="http://schemas.microsoft.com/office/drawing/2014/main" id="{5140C61C-3597-C47C-399B-1AB902319920}"/>
                </a:ext>
              </a:extLst>
            </p:cNvPr>
            <p:cNvCxnSpPr>
              <a:cxnSpLocks/>
            </p:cNvCxnSpPr>
            <p:nvPr/>
          </p:nvCxnSpPr>
          <p:spPr>
            <a:xfrm>
              <a:off x="1617456" y="5115193"/>
              <a:ext cx="0" cy="644936"/>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cxnSp>
          <p:nvCxnSpPr>
            <p:cNvPr id="25" name="Connettore diritto 28">
              <a:extLst>
                <a:ext uri="{FF2B5EF4-FFF2-40B4-BE49-F238E27FC236}">
                  <a16:creationId xmlns:a16="http://schemas.microsoft.com/office/drawing/2014/main" id="{4C6A4384-7804-54F6-3683-1EF7838FE35E}"/>
                </a:ext>
              </a:extLst>
            </p:cNvPr>
            <p:cNvCxnSpPr>
              <a:cxnSpLocks/>
            </p:cNvCxnSpPr>
            <p:nvPr/>
          </p:nvCxnSpPr>
          <p:spPr>
            <a:xfrm flipH="1">
              <a:off x="1592340" y="5760129"/>
              <a:ext cx="10233200" cy="0"/>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pic>
          <p:nvPicPr>
            <p:cNvPr id="26" name="Immagine 23">
              <a:extLst>
                <a:ext uri="{FF2B5EF4-FFF2-40B4-BE49-F238E27FC236}">
                  <a16:creationId xmlns:a16="http://schemas.microsoft.com/office/drawing/2014/main" id="{0DB7FB26-4BDB-A4D6-24A0-F9F59C450D3C}"/>
                </a:ext>
              </a:extLst>
            </p:cNvPr>
            <p:cNvPicPr>
              <a:picLocks noChangeAspect="1"/>
            </p:cNvPicPr>
            <p:nvPr/>
          </p:nvPicPr>
          <p:blipFill>
            <a:blip r:embed="rId7" cstate="print">
              <a:duotone>
                <a:prstClr val="black"/>
                <a:srgbClr val="41BD9A">
                  <a:tint val="45000"/>
                  <a:satMod val="400000"/>
                </a:srgbClr>
              </a:duotone>
              <a:extLst>
                <a:ext uri="{28A0092B-C50C-407E-A947-70E740481C1C}">
                  <a14:useLocalDpi xmlns:a14="http://schemas.microsoft.com/office/drawing/2010/main" val="0"/>
                </a:ext>
              </a:extLst>
            </a:blip>
            <a:stretch>
              <a:fillRect/>
            </a:stretch>
          </p:blipFill>
          <p:spPr>
            <a:xfrm>
              <a:off x="1331640" y="4453442"/>
              <a:ext cx="720000" cy="720000"/>
            </a:xfrm>
            <a:prstGeom prst="rect">
              <a:avLst/>
            </a:prstGeom>
          </p:spPr>
        </p:pic>
      </p:grpSp>
      <p:sp>
        <p:nvSpPr>
          <p:cNvPr id="27" name="Titolo 4">
            <a:extLst>
              <a:ext uri="{FF2B5EF4-FFF2-40B4-BE49-F238E27FC236}">
                <a16:creationId xmlns:a16="http://schemas.microsoft.com/office/drawing/2014/main" id="{606DBAE2-E684-2058-947D-59AF4CE2DB72}"/>
              </a:ext>
            </a:extLst>
          </p:cNvPr>
          <p:cNvSpPr txBox="1">
            <a:spLocks/>
          </p:cNvSpPr>
          <p:nvPr/>
        </p:nvSpPr>
        <p:spPr>
          <a:xfrm>
            <a:off x="1451554" y="4104900"/>
            <a:ext cx="7296909" cy="549794"/>
          </a:xfrm>
        </p:spPr>
        <p:txBody>
          <a:bodyPr lIns="81635" tIns="40818" rIns="81635" bIns="40818"/>
          <a:lstStyle>
            <a:defPPr>
              <a:defRPr lang="el-GR"/>
            </a:defPPr>
            <a:lvl1pPr defTabSz="1280160">
              <a:lnSpc>
                <a:spcPct val="90000"/>
              </a:lnSpc>
              <a:spcBef>
                <a:spcPct val="0"/>
              </a:spcBef>
              <a:buNone/>
              <a:defRPr b="0">
                <a:solidFill>
                  <a:schemeClr val="tx1">
                    <a:lumMod val="75000"/>
                    <a:lumOff val="25000"/>
                  </a:schemeClr>
                </a:solidFill>
                <a:latin typeface="Helvetica" panose="020B0604020202020204" pitchFamily="2" charset="0"/>
                <a:ea typeface="+mj-ea"/>
                <a:cs typeface="Arial" panose="020B0604020202020204" pitchFamily="34" charset="0"/>
              </a:defRPr>
            </a:lvl1pPr>
          </a:lstStyle>
          <a:p>
            <a:r>
              <a:rPr lang="it-IT" dirty="0">
                <a:latin typeface="Arial" panose="020B0604020202020204" pitchFamily="34" charset="0"/>
              </a:rPr>
              <a:t>1</a:t>
            </a:r>
            <a:r>
              <a:rPr lang="el-GR" dirty="0">
                <a:latin typeface="Arial" panose="020B0604020202020204" pitchFamily="34" charset="0"/>
              </a:rPr>
              <a:t>3</a:t>
            </a:r>
            <a:r>
              <a:rPr lang="el-GR" baseline="30000" dirty="0">
                <a:latin typeface="Arial" panose="020B0604020202020204" pitchFamily="34" charset="0"/>
              </a:rPr>
              <a:t>ος</a:t>
            </a:r>
            <a:r>
              <a:rPr lang="el-GR" dirty="0">
                <a:latin typeface="Arial" panose="020B0604020202020204" pitchFamily="34" charset="0"/>
              </a:rPr>
              <a:t> Μήνας</a:t>
            </a:r>
            <a:r>
              <a:rPr lang="it-IT" dirty="0">
                <a:latin typeface="Arial" panose="020B0604020202020204" pitchFamily="34" charset="0"/>
              </a:rPr>
              <a:t> – </a:t>
            </a:r>
            <a:r>
              <a:rPr lang="el-GR" dirty="0">
                <a:latin typeface="Arial" panose="020B0604020202020204" pitchFamily="34" charset="0"/>
              </a:rPr>
              <a:t>Μάρτιος</a:t>
            </a:r>
            <a:r>
              <a:rPr lang="it-IT" dirty="0">
                <a:latin typeface="Arial" panose="020B0604020202020204" pitchFamily="34" charset="0"/>
              </a:rPr>
              <a:t> 202</a:t>
            </a:r>
            <a:r>
              <a:rPr lang="el-GR" dirty="0">
                <a:latin typeface="Arial" panose="020B0604020202020204" pitchFamily="34" charset="0"/>
              </a:rPr>
              <a:t>3</a:t>
            </a:r>
            <a:r>
              <a:rPr lang="it-IT" dirty="0">
                <a:latin typeface="Arial" panose="020B0604020202020204" pitchFamily="34" charset="0"/>
              </a:rPr>
              <a:t> – </a:t>
            </a:r>
            <a:r>
              <a:rPr lang="el-GR" dirty="0">
                <a:latin typeface="Arial" panose="020B0604020202020204" pitchFamily="34" charset="0"/>
              </a:rPr>
              <a:t>Σχόλια για τα προτεινόμενα Μέτρα</a:t>
            </a:r>
            <a:endParaRPr lang="it-IT" dirty="0">
              <a:latin typeface="Arial" panose="020B0604020202020204" pitchFamily="34" charset="0"/>
            </a:endParaRPr>
          </a:p>
        </p:txBody>
      </p:sp>
      <p:grpSp>
        <p:nvGrpSpPr>
          <p:cNvPr id="28" name="Group 27">
            <a:extLst>
              <a:ext uri="{FF2B5EF4-FFF2-40B4-BE49-F238E27FC236}">
                <a16:creationId xmlns:a16="http://schemas.microsoft.com/office/drawing/2014/main" id="{A09A2F3C-0267-015A-530B-4AF47B17616D}"/>
              </a:ext>
            </a:extLst>
          </p:cNvPr>
          <p:cNvGrpSpPr/>
          <p:nvPr/>
        </p:nvGrpSpPr>
        <p:grpSpPr>
          <a:xfrm>
            <a:off x="1437738" y="4618710"/>
            <a:ext cx="6806670" cy="800301"/>
            <a:chOff x="1331640" y="4453442"/>
            <a:chExt cx="11113557" cy="1306687"/>
          </a:xfrm>
        </p:grpSpPr>
        <p:cxnSp>
          <p:nvCxnSpPr>
            <p:cNvPr id="29" name="Connettore diritto 24">
              <a:extLst>
                <a:ext uri="{FF2B5EF4-FFF2-40B4-BE49-F238E27FC236}">
                  <a16:creationId xmlns:a16="http://schemas.microsoft.com/office/drawing/2014/main" id="{B3C0C93D-D33B-535E-743F-CB365D3ACA4C}"/>
                </a:ext>
              </a:extLst>
            </p:cNvPr>
            <p:cNvCxnSpPr>
              <a:cxnSpLocks/>
            </p:cNvCxnSpPr>
            <p:nvPr/>
          </p:nvCxnSpPr>
          <p:spPr>
            <a:xfrm>
              <a:off x="1617456" y="5115193"/>
              <a:ext cx="0" cy="644936"/>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cxnSp>
          <p:nvCxnSpPr>
            <p:cNvPr id="30" name="Connettore diritto 28">
              <a:extLst>
                <a:ext uri="{FF2B5EF4-FFF2-40B4-BE49-F238E27FC236}">
                  <a16:creationId xmlns:a16="http://schemas.microsoft.com/office/drawing/2014/main" id="{876DC434-3259-09BF-66DF-56CDEF309375}"/>
                </a:ext>
              </a:extLst>
            </p:cNvPr>
            <p:cNvCxnSpPr>
              <a:cxnSpLocks/>
            </p:cNvCxnSpPr>
            <p:nvPr/>
          </p:nvCxnSpPr>
          <p:spPr>
            <a:xfrm flipH="1">
              <a:off x="1592340" y="5760129"/>
              <a:ext cx="10852857" cy="0"/>
            </a:xfrm>
            <a:prstGeom prst="line">
              <a:avLst/>
            </a:prstGeom>
            <a:ln w="57150">
              <a:solidFill>
                <a:srgbClr val="41BD9A"/>
              </a:solidFill>
            </a:ln>
          </p:spPr>
          <p:style>
            <a:lnRef idx="1">
              <a:schemeClr val="accent1"/>
            </a:lnRef>
            <a:fillRef idx="0">
              <a:schemeClr val="accent1"/>
            </a:fillRef>
            <a:effectRef idx="0">
              <a:schemeClr val="accent1"/>
            </a:effectRef>
            <a:fontRef idx="minor">
              <a:schemeClr val="tx1"/>
            </a:fontRef>
          </p:style>
        </p:cxnSp>
        <p:pic>
          <p:nvPicPr>
            <p:cNvPr id="31" name="Immagine 23">
              <a:extLst>
                <a:ext uri="{FF2B5EF4-FFF2-40B4-BE49-F238E27FC236}">
                  <a16:creationId xmlns:a16="http://schemas.microsoft.com/office/drawing/2014/main" id="{4A716281-F248-DD7F-609F-41C4CC784276}"/>
                </a:ext>
              </a:extLst>
            </p:cNvPr>
            <p:cNvPicPr>
              <a:picLocks noChangeAspect="1"/>
            </p:cNvPicPr>
            <p:nvPr/>
          </p:nvPicPr>
          <p:blipFill>
            <a:blip r:embed="rId7" cstate="print">
              <a:duotone>
                <a:prstClr val="black"/>
                <a:srgbClr val="41BD9A">
                  <a:tint val="45000"/>
                  <a:satMod val="400000"/>
                </a:srgbClr>
              </a:duotone>
              <a:extLst>
                <a:ext uri="{28A0092B-C50C-407E-A947-70E740481C1C}">
                  <a14:useLocalDpi xmlns:a14="http://schemas.microsoft.com/office/drawing/2010/main" val="0"/>
                </a:ext>
              </a:extLst>
            </a:blip>
            <a:stretch>
              <a:fillRect/>
            </a:stretch>
          </p:blipFill>
          <p:spPr>
            <a:xfrm>
              <a:off x="1331640" y="4453442"/>
              <a:ext cx="720000" cy="720000"/>
            </a:xfrm>
            <a:prstGeom prst="rect">
              <a:avLst/>
            </a:prstGeom>
          </p:spPr>
        </p:pic>
      </p:grpSp>
      <p:sp>
        <p:nvSpPr>
          <p:cNvPr id="32" name="Titolo 4">
            <a:extLst>
              <a:ext uri="{FF2B5EF4-FFF2-40B4-BE49-F238E27FC236}">
                <a16:creationId xmlns:a16="http://schemas.microsoft.com/office/drawing/2014/main" id="{AE31D607-23DE-027A-54E3-51A58C3DD515}"/>
              </a:ext>
            </a:extLst>
          </p:cNvPr>
          <p:cNvSpPr txBox="1">
            <a:spLocks/>
          </p:cNvSpPr>
          <p:nvPr/>
        </p:nvSpPr>
        <p:spPr>
          <a:xfrm>
            <a:off x="1792115" y="5059016"/>
            <a:ext cx="6982267" cy="549794"/>
          </a:xfrm>
        </p:spPr>
        <p:txBody>
          <a:bodyPr lIns="81635" tIns="40818" rIns="81635" bIns="40818"/>
          <a:lstStyle>
            <a:defPPr>
              <a:defRPr lang="el-GR"/>
            </a:defPPr>
            <a:lvl1pPr defTabSz="1280160">
              <a:lnSpc>
                <a:spcPct val="90000"/>
              </a:lnSpc>
              <a:spcBef>
                <a:spcPct val="0"/>
              </a:spcBef>
              <a:buNone/>
              <a:defRPr b="0">
                <a:solidFill>
                  <a:schemeClr val="tx1">
                    <a:lumMod val="75000"/>
                    <a:lumOff val="25000"/>
                  </a:schemeClr>
                </a:solidFill>
                <a:latin typeface="Helvetica" panose="020B0604020202020204" pitchFamily="2" charset="0"/>
                <a:ea typeface="+mj-ea"/>
                <a:cs typeface="Arial" panose="020B0604020202020204" pitchFamily="34" charset="0"/>
              </a:defRPr>
            </a:lvl1pPr>
          </a:lstStyle>
          <a:p>
            <a:r>
              <a:rPr lang="it-IT" dirty="0">
                <a:latin typeface="Arial" panose="020B0604020202020204" pitchFamily="34" charset="0"/>
              </a:rPr>
              <a:t>15</a:t>
            </a:r>
            <a:r>
              <a:rPr lang="el-GR" baseline="30000" dirty="0">
                <a:latin typeface="Arial" panose="020B0604020202020204" pitchFamily="34" charset="0"/>
              </a:rPr>
              <a:t>ος </a:t>
            </a:r>
            <a:r>
              <a:rPr lang="el-GR" dirty="0">
                <a:latin typeface="Arial" panose="020B0604020202020204" pitchFamily="34" charset="0"/>
              </a:rPr>
              <a:t>Μήνας</a:t>
            </a:r>
            <a:r>
              <a:rPr lang="it-IT" dirty="0">
                <a:latin typeface="Arial" panose="020B0604020202020204" pitchFamily="34" charset="0"/>
              </a:rPr>
              <a:t> – </a:t>
            </a:r>
            <a:r>
              <a:rPr lang="el-GR" dirty="0">
                <a:latin typeface="Arial" panose="020B0604020202020204" pitchFamily="34" charset="0"/>
              </a:rPr>
              <a:t>Μάιος</a:t>
            </a:r>
            <a:r>
              <a:rPr lang="it-IT" dirty="0">
                <a:latin typeface="Arial" panose="020B0604020202020204" pitchFamily="34" charset="0"/>
              </a:rPr>
              <a:t> 2023 – </a:t>
            </a:r>
            <a:r>
              <a:rPr lang="el-GR" dirty="0">
                <a:latin typeface="Arial" panose="020B0604020202020204" pitchFamily="34" charset="0"/>
              </a:rPr>
              <a:t>Τελική Παρουσίαση ΣΒΑΚ</a:t>
            </a:r>
            <a:endParaRPr lang="it-IT" dirty="0">
              <a:latin typeface="Arial" panose="020B0604020202020204" pitchFamily="34" charset="0"/>
            </a:endParaRPr>
          </a:p>
        </p:txBody>
      </p:sp>
    </p:spTree>
    <p:extLst>
      <p:ext uri="{BB962C8B-B14F-4D97-AF65-F5344CB8AC3E}">
        <p14:creationId xmlns:p14="http://schemas.microsoft.com/office/powerpoint/2010/main" val="4289371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sp>
        <p:nvSpPr>
          <p:cNvPr id="9" name="TextBox 8">
            <a:extLst>
              <a:ext uri="{FF2B5EF4-FFF2-40B4-BE49-F238E27FC236}">
                <a16:creationId xmlns:a16="http://schemas.microsoft.com/office/drawing/2014/main" id="{4960FC7B-E5A0-3EBC-9662-DE727DC15C68}"/>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A0C1EAA7-CBF2-F684-C206-D60196F752A5}"/>
              </a:ext>
            </a:extLst>
          </p:cNvPr>
          <p:cNvSpPr txBox="1"/>
          <p:nvPr/>
        </p:nvSpPr>
        <p:spPr>
          <a:xfrm>
            <a:off x="755576" y="692696"/>
            <a:ext cx="6624736" cy="369332"/>
          </a:xfrm>
          <a:prstGeom prst="rect">
            <a:avLst/>
          </a:prstGeom>
          <a:noFill/>
        </p:spPr>
        <p:txBody>
          <a:bodyPr wrap="square" rtlCol="0">
            <a:spAutoFit/>
          </a:bodyPr>
          <a:lstStyle/>
          <a:p>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CDB0BF-787C-8D38-69E4-7C17CBA584E6}"/>
              </a:ext>
            </a:extLst>
          </p:cNvPr>
          <p:cNvSpPr txBox="1"/>
          <p:nvPr/>
        </p:nvSpPr>
        <p:spPr>
          <a:xfrm>
            <a:off x="755576" y="729570"/>
            <a:ext cx="6624736" cy="369332"/>
          </a:xfrm>
          <a:prstGeom prst="rect">
            <a:avLst/>
          </a:prstGeom>
          <a:noFill/>
        </p:spPr>
        <p:txBody>
          <a:bodyPr wrap="square" rtlCol="0">
            <a:spAutoFit/>
          </a:bodyPr>
          <a:lstStyle/>
          <a:p>
            <a:r>
              <a:rPr lang="el-GR" b="1" dirty="0">
                <a:latin typeface="Arial" panose="020B0604020202020204" pitchFamily="34" charset="0"/>
                <a:cs typeface="Arial" panose="020B0604020202020204" pitchFamily="34" charset="0"/>
              </a:rPr>
              <a:t>Πώς μπορείτε να επικοινωνήσετε μαζί μας</a:t>
            </a:r>
            <a:endParaRPr lang="en-US"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0F84989-AC14-FF16-50FF-4FD8505AAB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150" y="1665523"/>
            <a:ext cx="1825830" cy="1080000"/>
          </a:xfrm>
          <a:prstGeom prst="rect">
            <a:avLst/>
          </a:prstGeom>
        </p:spPr>
      </p:pic>
      <p:pic>
        <p:nvPicPr>
          <p:cNvPr id="33" name="Picture 32">
            <a:extLst>
              <a:ext uri="{FF2B5EF4-FFF2-40B4-BE49-F238E27FC236}">
                <a16:creationId xmlns:a16="http://schemas.microsoft.com/office/drawing/2014/main" id="{DCC027D2-3C1E-6D57-D00F-BFE07DF2C9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2065" y="3068689"/>
            <a:ext cx="1080000" cy="1080000"/>
          </a:xfrm>
          <a:prstGeom prst="rect">
            <a:avLst/>
          </a:prstGeom>
        </p:spPr>
      </p:pic>
      <p:pic>
        <p:nvPicPr>
          <p:cNvPr id="34" name="Picture 33">
            <a:extLst>
              <a:ext uri="{FF2B5EF4-FFF2-40B4-BE49-F238E27FC236}">
                <a16:creationId xmlns:a16="http://schemas.microsoft.com/office/drawing/2014/main" id="{468A5CCA-D951-E5A1-5B6B-BC98EE49DF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2065" y="4471855"/>
            <a:ext cx="1080000" cy="1080000"/>
          </a:xfrm>
          <a:prstGeom prst="rect">
            <a:avLst/>
          </a:prstGeom>
        </p:spPr>
      </p:pic>
      <p:sp>
        <p:nvSpPr>
          <p:cNvPr id="35" name="TextBox 34">
            <a:extLst>
              <a:ext uri="{FF2B5EF4-FFF2-40B4-BE49-F238E27FC236}">
                <a16:creationId xmlns:a16="http://schemas.microsoft.com/office/drawing/2014/main" id="{EA37A841-0BCC-E10A-1DA5-23552A576956}"/>
              </a:ext>
            </a:extLst>
          </p:cNvPr>
          <p:cNvSpPr txBox="1"/>
          <p:nvPr/>
        </p:nvSpPr>
        <p:spPr>
          <a:xfrm>
            <a:off x="3131840" y="2038924"/>
            <a:ext cx="3384376" cy="369332"/>
          </a:xfrm>
          <a:prstGeom prst="rect">
            <a:avLst/>
          </a:prstGeom>
          <a:noFill/>
        </p:spPr>
        <p:txBody>
          <a:bodyPr wrap="square" rtlCol="0">
            <a:spAutoFit/>
          </a:bodyPr>
          <a:lstStyle/>
          <a:p>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0"/>
              </a:rPr>
              <a:t>https://sustainablemobility.cy/</a:t>
            </a:r>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6CFEDE8-E863-EF87-135C-2A2F3B4A9C1C}"/>
              </a:ext>
            </a:extLst>
          </p:cNvPr>
          <p:cNvSpPr txBox="1"/>
          <p:nvPr/>
        </p:nvSpPr>
        <p:spPr>
          <a:xfrm>
            <a:off x="3131840" y="3422544"/>
            <a:ext cx="5119256" cy="369332"/>
          </a:xfrm>
          <a:prstGeom prst="rect">
            <a:avLst/>
          </a:prstGeom>
          <a:noFill/>
        </p:spPr>
        <p:txBody>
          <a:bodyPr wrap="square" rtlCol="0">
            <a:spAutoFit/>
          </a:bodyPr>
          <a:lstStyle/>
          <a:p>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1"/>
              </a:rPr>
              <a:t>https://www.facebook.com/sustainablemobility.cy</a:t>
            </a:r>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37319BC-41D3-1AC7-F197-BCF6F3A74116}"/>
              </a:ext>
            </a:extLst>
          </p:cNvPr>
          <p:cNvSpPr txBox="1"/>
          <p:nvPr/>
        </p:nvSpPr>
        <p:spPr>
          <a:xfrm>
            <a:off x="3122303" y="4828799"/>
            <a:ext cx="5266121" cy="369332"/>
          </a:xfrm>
          <a:prstGeom prst="rect">
            <a:avLst/>
          </a:prstGeom>
          <a:noFill/>
        </p:spPr>
        <p:txBody>
          <a:bodyPr wrap="square" rtlCol="0">
            <a:spAutoFit/>
          </a:bodyPr>
          <a:lstStyle/>
          <a:p>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2"/>
              </a:rPr>
              <a:t>https://www.instagram.com/sustainablemobility.cy/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91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 </a:t>
            </a:r>
            <a:r>
              <a:rPr lang="it-IT" sz="1800" b="1" dirty="0">
                <a:solidFill>
                  <a:schemeClr val="tx1">
                    <a:lumMod val="75000"/>
                    <a:lumOff val="25000"/>
                  </a:schemeClr>
                </a:solidFill>
                <a:latin typeface="Arial" panose="020B0604020202020204" pitchFamily="34" charset="0"/>
                <a:cs typeface="Arial" panose="020B0604020202020204" pitchFamily="34" charset="0"/>
              </a:rPr>
              <a:t>4/5</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9" name="Table 7">
            <a:extLst>
              <a:ext uri="{FF2B5EF4-FFF2-40B4-BE49-F238E27FC236}">
                <a16:creationId xmlns:a16="http://schemas.microsoft.com/office/drawing/2014/main" id="{8B8DD594-B70E-5D5B-0F65-0957F2C8E5C4}"/>
              </a:ext>
            </a:extLst>
          </p:cNvPr>
          <p:cNvGraphicFramePr>
            <a:graphicFrameLocks noGrp="1"/>
          </p:cNvGraphicFramePr>
          <p:nvPr>
            <p:extLst>
              <p:ext uri="{D42A27DB-BD31-4B8C-83A1-F6EECF244321}">
                <p14:modId xmlns:p14="http://schemas.microsoft.com/office/powerpoint/2010/main" val="4122079404"/>
              </p:ext>
            </p:extLst>
          </p:nvPr>
        </p:nvGraphicFramePr>
        <p:xfrm>
          <a:off x="251521" y="1496304"/>
          <a:ext cx="8640000" cy="4680330"/>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4195161123"/>
                    </a:ext>
                  </a:extLst>
                </a:gridCol>
                <a:gridCol w="1080000">
                  <a:extLst>
                    <a:ext uri="{9D8B030D-6E8A-4147-A177-3AD203B41FA5}">
                      <a16:colId xmlns:a16="http://schemas.microsoft.com/office/drawing/2014/main" val="1534034529"/>
                    </a:ext>
                  </a:extLst>
                </a:gridCol>
                <a:gridCol w="4320000">
                  <a:extLst>
                    <a:ext uri="{9D8B030D-6E8A-4147-A177-3AD203B41FA5}">
                      <a16:colId xmlns:a16="http://schemas.microsoft.com/office/drawing/2014/main" val="1129340361"/>
                    </a:ext>
                  </a:extLst>
                </a:gridCol>
                <a:gridCol w="720000">
                  <a:extLst>
                    <a:ext uri="{9D8B030D-6E8A-4147-A177-3AD203B41FA5}">
                      <a16:colId xmlns:a16="http://schemas.microsoft.com/office/drawing/2014/main" val="742870806"/>
                    </a:ext>
                  </a:extLst>
                </a:gridCol>
                <a:gridCol w="720000">
                  <a:extLst>
                    <a:ext uri="{9D8B030D-6E8A-4147-A177-3AD203B41FA5}">
                      <a16:colId xmlns:a16="http://schemas.microsoft.com/office/drawing/2014/main" val="3714872889"/>
                    </a:ext>
                  </a:extLst>
                </a:gridCol>
                <a:gridCol w="720000">
                  <a:extLst>
                    <a:ext uri="{9D8B030D-6E8A-4147-A177-3AD203B41FA5}">
                      <a16:colId xmlns:a16="http://schemas.microsoft.com/office/drawing/2014/main" val="2459249060"/>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lt1"/>
                          </a:solidFill>
                          <a:latin typeface="Arial" panose="020B0604020202020204" pitchFamily="34" charset="0"/>
                          <a:ea typeface="+mn-ea"/>
                          <a:cs typeface="Arial" panose="020B0604020202020204" pitchFamily="34" charset="0"/>
                        </a:rPr>
                        <a:t>Τύπος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Κωδικός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Μέτρο</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1</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2</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3</a:t>
                      </a:r>
                    </a:p>
                  </a:txBody>
                  <a:tcPr anchor="ctr"/>
                </a:tc>
                <a:extLst>
                  <a:ext uri="{0D108BD9-81ED-4DB2-BD59-A6C34878D82A}">
                    <a16:rowId xmlns:a16="http://schemas.microsoft.com/office/drawing/2014/main" val="2661296743"/>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Δημόσιες </a:t>
                      </a:r>
                      <a:r>
                        <a:rPr kumimoji="0" lang="el-GR" sz="12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Συγκοινωνίες</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F.04</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Αξιολόγηση των κατ' απαίτηση υπηρεσιών κατά τη χειμερινή περίοδο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645518644"/>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Δημόσιες </a:t>
                      </a:r>
                      <a:r>
                        <a:rPr kumimoji="0" lang="el-GR" sz="12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Συγκοινωνίες</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F.05</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Σχέδιο δράσης για την επιβίβαση ποδηλάτων σε λεωφορεία</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472221515"/>
                  </a:ext>
                </a:extLst>
              </a:tr>
              <a:tr h="8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dk1"/>
                          </a:solidFill>
                          <a:latin typeface="Arial" panose="020B0604020202020204" pitchFamily="34" charset="0"/>
                          <a:ea typeface="+mn-ea"/>
                          <a:cs typeface="Arial" panose="020B0604020202020204" pitchFamily="34" charset="0"/>
                        </a:rPr>
                        <a:t>Οδικό Δίκτυο</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G.01</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Ρυμοτομία - Μείωση των οδοστρωμάτων υπέρ των πεζών και άλλων μέσων μεταφοράς, στις κεντρικές περιοχές του Παραλιμνίου, της Αγίας Νάπας και του Πρωταρά (ενδεχομένως σε όλα τα άλλα αστικά κέντρα ανάλογα με τις ανάγκες)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endParaRPr lang="el-GR" sz="12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3218638040"/>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Οδικό Δίκτυο</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G.02</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Ταξινόμηση αστικών δρόμων με βάση τα γεωμετρικά χαρακτηριστικά, το αστικό πλαίσιο και τις αστικές λειτουργίες</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207190736"/>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Οδικό Δίκτυο</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G.03</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Οικιστικές Ζώνες και Σχέδιο Ζώνης 30</a:t>
                      </a:r>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i="0" u="none" strike="noStrike">
                          <a:solidFill>
                            <a:schemeClr val="tx1"/>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l-GR" sz="1200" b="0" i="0" u="none" strike="noStrike">
                          <a:solidFill>
                            <a:schemeClr val="tx1"/>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ctr"/>
                      <a:r>
                        <a:rPr lang="en-US" sz="1200" b="0" i="0" u="none" strike="noStrike" dirty="0">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568925399"/>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spc="-150" dirty="0">
                          <a:solidFill>
                            <a:schemeClr val="dk1"/>
                          </a:solidFill>
                          <a:latin typeface="Arial" panose="020B0604020202020204" pitchFamily="34" charset="0"/>
                          <a:ea typeface="+mn-ea"/>
                          <a:cs typeface="Arial" panose="020B0604020202020204" pitchFamily="34" charset="0"/>
                        </a:rPr>
                        <a:t>Κοινόχρηστη Κινητικότητα</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H.01</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Επέκταση του συστήματος κοινής χρήσης ποδηλάτων σε όλη την επαρχία, ιδιαίτερα στις περιοχές Παραλιμνίου, Αγίας Νάπας και Πρωταρά.</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412524152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Κοινόχρηστη Κινητικότητα</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H.02</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Συνεργασία με ιδιωτικούς φορείς για να τους ενθαρρύνει να εφαρμόσουν προγράμματα για λέσχες αυτοκινήτων στην Επαρχία Αμμοχώστου.</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53235995"/>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Κοινόχρηστη Κινητικότητα</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H.03</a:t>
                      </a:r>
                    </a:p>
                  </a:txBody>
                  <a:tcPr marL="9525" marR="9525" marT="9525" marB="0" anchor="ctr"/>
                </a:tc>
                <a:tc>
                  <a:txBody>
                    <a:bodyPr/>
                    <a:lstStyle/>
                    <a:p>
                      <a:pPr algn="l" fontAlgn="b"/>
                      <a:r>
                        <a:rPr lang="el-GR" sz="1200" b="0" i="0" u="none" strike="noStrike" dirty="0">
                          <a:solidFill>
                            <a:schemeClr val="tx1"/>
                          </a:solidFill>
                          <a:effectLst/>
                          <a:latin typeface="Arial" panose="020B0604020202020204" pitchFamily="34" charset="0"/>
                          <a:cs typeface="Arial" panose="020B0604020202020204" pitchFamily="34" charset="0"/>
                        </a:rPr>
                        <a:t>Εφαρμογή συστήματος κοινής χρήσης ηλεκτρικών σκούτερ</a:t>
                      </a:r>
                      <a:endParaRPr lang="en-GB" sz="12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chemeClr val="tx1"/>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chemeClr val="tx1"/>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537236035"/>
                  </a:ext>
                </a:extLst>
              </a:tr>
            </a:tbl>
          </a:graphicData>
        </a:graphic>
      </p:graphicFrame>
    </p:spTree>
    <p:extLst>
      <p:ext uri="{BB962C8B-B14F-4D97-AF65-F5344CB8AC3E}">
        <p14:creationId xmlns:p14="http://schemas.microsoft.com/office/powerpoint/2010/main" val="804777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322EA726-AD62-4689-AB20-292EE467B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91"/>
            <a:ext cx="9144000" cy="6461615"/>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6E38F44A-67AD-4865-A980-009978475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544"/>
            <a:ext cx="9144000" cy="6461615"/>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68B33AD2-8D13-43DA-8116-D753A8CAA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9"/>
            <a:ext cx="9144000" cy="6461615"/>
          </a:xfrm>
          <a:prstGeom prst="rect">
            <a:avLst/>
          </a:prstGeom>
        </p:spPr>
      </p:pic>
      <p:sp>
        <p:nvSpPr>
          <p:cNvPr id="5" name="TextBox 4">
            <a:extLst>
              <a:ext uri="{FF2B5EF4-FFF2-40B4-BE49-F238E27FC236}">
                <a16:creationId xmlns:a16="http://schemas.microsoft.com/office/drawing/2014/main" id="{D0046F9A-85D7-51FB-0B5E-5AF5BDAEBEED}"/>
              </a:ext>
            </a:extLst>
          </p:cNvPr>
          <p:cNvSpPr txBox="1"/>
          <p:nvPr/>
        </p:nvSpPr>
        <p:spPr>
          <a:xfrm>
            <a:off x="3923928" y="2932260"/>
            <a:ext cx="5220072" cy="584775"/>
          </a:xfrm>
          <a:prstGeom prst="rect">
            <a:avLst/>
          </a:prstGeom>
          <a:noFill/>
        </p:spPr>
        <p:txBody>
          <a:bodyPr wrap="square">
            <a:spAutoFit/>
          </a:bodyPr>
          <a:lstStyle/>
          <a:p>
            <a:pPr algn="ctr"/>
            <a:r>
              <a:rPr lang="el-GR" sz="3200" b="1" dirty="0">
                <a:solidFill>
                  <a:schemeClr val="bg1"/>
                </a:solidFill>
                <a:latin typeface="Arial" panose="020B0604020202020204" pitchFamily="34" charset="0"/>
                <a:cs typeface="Arial" panose="020B0604020202020204" pitchFamily="34" charset="0"/>
              </a:rPr>
              <a:t>Σας ευχαριστώ!</a:t>
            </a:r>
            <a:endParaRPr lang="it-IT" sz="3200" b="1"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AF84562-149A-8378-124E-0DCB8CF9655F}"/>
              </a:ext>
            </a:extLst>
          </p:cNvPr>
          <p:cNvPicPr>
            <a:picLocks noChangeAspect="1"/>
          </p:cNvPicPr>
          <p:nvPr/>
        </p:nvPicPr>
        <p:blipFill rotWithShape="1">
          <a:blip r:embed="rId5">
            <a:extLst>
              <a:ext uri="{28A0092B-C50C-407E-A947-70E740481C1C}">
                <a14:useLocalDpi xmlns:a14="http://schemas.microsoft.com/office/drawing/2010/main" val="0"/>
              </a:ext>
            </a:extLst>
          </a:blip>
          <a:srcRect t="36757" b="36561"/>
          <a:stretch/>
        </p:blipFill>
        <p:spPr>
          <a:xfrm>
            <a:off x="6516216" y="6307937"/>
            <a:ext cx="1105748" cy="295037"/>
          </a:xfrm>
          <a:prstGeom prst="rect">
            <a:avLst/>
          </a:prstGeom>
        </p:spPr>
      </p:pic>
      <p:sp>
        <p:nvSpPr>
          <p:cNvPr id="2" name="Rectangle 1">
            <a:extLst>
              <a:ext uri="{FF2B5EF4-FFF2-40B4-BE49-F238E27FC236}">
                <a16:creationId xmlns:a16="http://schemas.microsoft.com/office/drawing/2014/main" id="{9EA0FF47-9B7E-4A5B-0B0F-64F654A6A88E}"/>
              </a:ext>
            </a:extLst>
          </p:cNvPr>
          <p:cNvSpPr/>
          <p:nvPr/>
        </p:nvSpPr>
        <p:spPr>
          <a:xfrm>
            <a:off x="7640129" y="6307937"/>
            <a:ext cx="1036327" cy="4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Elemento grafico 9">
            <a:extLst>
              <a:ext uri="{FF2B5EF4-FFF2-40B4-BE49-F238E27FC236}">
                <a16:creationId xmlns:a16="http://schemas.microsoft.com/office/drawing/2014/main" id="{FAECE974-0ECD-ABA6-680E-873486864A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0128" y="6362959"/>
            <a:ext cx="1190079" cy="184994"/>
          </a:xfrm>
          <a:prstGeom prst="rect">
            <a:avLst/>
          </a:prstGeom>
        </p:spPr>
      </p:pic>
    </p:spTree>
    <p:extLst>
      <p:ext uri="{BB962C8B-B14F-4D97-AF65-F5344CB8AC3E}">
        <p14:creationId xmlns:p14="http://schemas.microsoft.com/office/powerpoint/2010/main" val="1999234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sz="1800" b="1" dirty="0">
                <a:solidFill>
                  <a:schemeClr val="tx1">
                    <a:lumMod val="75000"/>
                    <a:lumOff val="25000"/>
                  </a:schemeClr>
                </a:solidFill>
                <a:latin typeface="Arial" panose="020B0604020202020204" pitchFamily="34" charset="0"/>
                <a:cs typeface="Arial" panose="020B0604020202020204" pitchFamily="34" charset="0"/>
              </a:rPr>
              <a:t>Σενάρια και Μέτρα Μεταφορών </a:t>
            </a:r>
            <a:r>
              <a:rPr lang="it-IT" sz="1800" b="1" dirty="0">
                <a:solidFill>
                  <a:schemeClr val="tx1">
                    <a:lumMod val="75000"/>
                    <a:lumOff val="25000"/>
                  </a:schemeClr>
                </a:solidFill>
                <a:latin typeface="Arial" panose="020B0604020202020204" pitchFamily="34" charset="0"/>
                <a:cs typeface="Arial" panose="020B0604020202020204" pitchFamily="34" charset="0"/>
              </a:rPr>
              <a:t>5/5</a:t>
            </a: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7" name="Table 7">
            <a:extLst>
              <a:ext uri="{FF2B5EF4-FFF2-40B4-BE49-F238E27FC236}">
                <a16:creationId xmlns:a16="http://schemas.microsoft.com/office/drawing/2014/main" id="{A05A27CD-1175-59F8-B4FE-AAE2BCA55F15}"/>
              </a:ext>
            </a:extLst>
          </p:cNvPr>
          <p:cNvGraphicFramePr>
            <a:graphicFrameLocks noGrp="1"/>
          </p:cNvGraphicFramePr>
          <p:nvPr>
            <p:extLst>
              <p:ext uri="{D42A27DB-BD31-4B8C-83A1-F6EECF244321}">
                <p14:modId xmlns:p14="http://schemas.microsoft.com/office/powerpoint/2010/main" val="463005849"/>
              </p:ext>
            </p:extLst>
          </p:nvPr>
        </p:nvGraphicFramePr>
        <p:xfrm>
          <a:off x="251521" y="1496304"/>
          <a:ext cx="8640000" cy="2538165"/>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4195161123"/>
                    </a:ext>
                  </a:extLst>
                </a:gridCol>
                <a:gridCol w="1080000">
                  <a:extLst>
                    <a:ext uri="{9D8B030D-6E8A-4147-A177-3AD203B41FA5}">
                      <a16:colId xmlns:a16="http://schemas.microsoft.com/office/drawing/2014/main" val="1534034529"/>
                    </a:ext>
                  </a:extLst>
                </a:gridCol>
                <a:gridCol w="4320000">
                  <a:extLst>
                    <a:ext uri="{9D8B030D-6E8A-4147-A177-3AD203B41FA5}">
                      <a16:colId xmlns:a16="http://schemas.microsoft.com/office/drawing/2014/main" val="1129340361"/>
                    </a:ext>
                  </a:extLst>
                </a:gridCol>
                <a:gridCol w="720000">
                  <a:extLst>
                    <a:ext uri="{9D8B030D-6E8A-4147-A177-3AD203B41FA5}">
                      <a16:colId xmlns:a16="http://schemas.microsoft.com/office/drawing/2014/main" val="742870806"/>
                    </a:ext>
                  </a:extLst>
                </a:gridCol>
                <a:gridCol w="720000">
                  <a:extLst>
                    <a:ext uri="{9D8B030D-6E8A-4147-A177-3AD203B41FA5}">
                      <a16:colId xmlns:a16="http://schemas.microsoft.com/office/drawing/2014/main" val="3714872889"/>
                    </a:ext>
                  </a:extLst>
                </a:gridCol>
                <a:gridCol w="720000">
                  <a:extLst>
                    <a:ext uri="{9D8B030D-6E8A-4147-A177-3AD203B41FA5}">
                      <a16:colId xmlns:a16="http://schemas.microsoft.com/office/drawing/2014/main" val="2459249060"/>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lt1"/>
                          </a:solidFill>
                          <a:latin typeface="Arial" panose="020B0604020202020204" pitchFamily="34" charset="0"/>
                          <a:ea typeface="+mn-ea"/>
                          <a:cs typeface="Arial" panose="020B0604020202020204" pitchFamily="34" charset="0"/>
                        </a:rPr>
                        <a:t>Τύπος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Κωδικός</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l-GR" sz="1400" b="1" kern="1200" dirty="0">
                          <a:solidFill>
                            <a:schemeClr val="lt1"/>
                          </a:solidFill>
                          <a:latin typeface="Arial" panose="020B0604020202020204" pitchFamily="34" charset="0"/>
                          <a:ea typeface="+mn-ea"/>
                          <a:cs typeface="Arial" panose="020B0604020202020204" pitchFamily="34" charset="0"/>
                        </a:rPr>
                        <a:t>Μέτρο</a:t>
                      </a:r>
                      <a:endParaRPr lang="en-US" sz="14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1</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2</a:t>
                      </a:r>
                    </a:p>
                  </a:txBody>
                  <a:tcPr anchor="ctr"/>
                </a:tc>
                <a:tc>
                  <a:txBody>
                    <a:bodyPr/>
                    <a:lstStyle/>
                    <a:p>
                      <a:pPr algn="ctr"/>
                      <a:r>
                        <a:rPr lang="el-GR" sz="1400" dirty="0">
                          <a:latin typeface="Arial" panose="020B0604020202020204" pitchFamily="34" charset="0"/>
                          <a:cs typeface="Arial" panose="020B0604020202020204" pitchFamily="34" charset="0"/>
                        </a:rPr>
                        <a:t>Σεν.</a:t>
                      </a:r>
                      <a:r>
                        <a:rPr lang="en-US" sz="1400" dirty="0">
                          <a:latin typeface="Arial" panose="020B0604020202020204" pitchFamily="34" charset="0"/>
                          <a:cs typeface="Arial" panose="020B0604020202020204" pitchFamily="34" charset="0"/>
                        </a:rPr>
                        <a:t> 3</a:t>
                      </a:r>
                    </a:p>
                  </a:txBody>
                  <a:tcPr anchor="ctr"/>
                </a:tc>
                <a:extLst>
                  <a:ext uri="{0D108BD9-81ED-4DB2-BD59-A6C34878D82A}">
                    <a16:rowId xmlns:a16="http://schemas.microsoft.com/office/drawing/2014/main" val="2661296743"/>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spc="0" dirty="0">
                          <a:solidFill>
                            <a:schemeClr val="dk1"/>
                          </a:solidFill>
                          <a:latin typeface="Arial" panose="020B0604020202020204" pitchFamily="34" charset="0"/>
                          <a:ea typeface="+mn-ea"/>
                          <a:cs typeface="Arial" panose="020B0604020202020204" pitchFamily="34" charset="0"/>
                        </a:rPr>
                        <a:t>Διαχείριση Ταξιδιών</a:t>
                      </a: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J.01</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Προγράμματα εκπαίδευσης στην ποδηλασία για όλα τα παιδιά σχολικής ηλικίας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Διαχείριση Ταξιδιών</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J.02</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Προγράμματα προώθησης της ποδηλασίας για όλες τις ηλικιακές ομάδες, πρόγραμμα «bicycling ambassador», ετήσιες ημερίδες ποδηλάτου, αγώνες ποδηλασίας κ.λπ.</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472221515"/>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Διαχείριση Ταξιδιών</a:t>
                      </a:r>
                      <a:endPar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J.03</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Πρόγραμμα «Ασφαλείς Διαδρομές προς το Σχολείο».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321863804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Διαχείριση Ταξιδιών</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Arial" panose="020B0604020202020204" pitchFamily="34" charset="0"/>
                          <a:cs typeface="Arial" panose="020B0604020202020204" pitchFamily="34" charset="0"/>
                        </a:rPr>
                        <a:t>J.04</a:t>
                      </a:r>
                    </a:p>
                  </a:txBody>
                  <a:tcPr marL="9525" marR="9525" marT="9525" marB="0" anchor="ctr"/>
                </a:tc>
                <a:tc>
                  <a:txBody>
                    <a:bodyPr/>
                    <a:lstStyle/>
                    <a:p>
                      <a:pPr algn="l" fontAlgn="b"/>
                      <a:r>
                        <a:rPr lang="el-GR" sz="1200" b="0" i="0" u="none" strike="noStrike" dirty="0">
                          <a:solidFill>
                            <a:srgbClr val="000000"/>
                          </a:solidFill>
                          <a:effectLst/>
                          <a:latin typeface="Arial" panose="020B0604020202020204" pitchFamily="34" charset="0"/>
                          <a:cs typeface="Arial" panose="020B0604020202020204" pitchFamily="34" charset="0"/>
                        </a:rPr>
                        <a:t>Εκστρατείες ενημέρωσης για μαθητές</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endParaRPr lang="el-GR"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X</a:t>
                      </a:r>
                    </a:p>
                  </a:txBody>
                  <a:tcPr marL="9525" marR="9525" marT="9525" marB="0" anchor="ct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X</a:t>
                      </a:r>
                    </a:p>
                  </a:txBody>
                  <a:tcPr marL="9525" marR="9525" marT="9525" marB="0" anchor="ctr"/>
                </a:tc>
                <a:extLst>
                  <a:ext uri="{0D108BD9-81ED-4DB2-BD59-A6C34878D82A}">
                    <a16:rowId xmlns:a16="http://schemas.microsoft.com/office/drawing/2014/main" val="2207190736"/>
                  </a:ext>
                </a:extLst>
              </a:tr>
            </a:tbl>
          </a:graphicData>
        </a:graphic>
      </p:graphicFrame>
    </p:spTree>
    <p:extLst>
      <p:ext uri="{BB962C8B-B14F-4D97-AF65-F5344CB8AC3E}">
        <p14:creationId xmlns:p14="http://schemas.microsoft.com/office/powerpoint/2010/main" val="419792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93062CC7-AA41-495B-85EA-5EA8DAD3D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B8C2F0-A259-4FE6-8DD5-78AD36638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
        <p:nvSpPr>
          <p:cNvPr id="2" name="TextBox 1">
            <a:extLst>
              <a:ext uri="{FF2B5EF4-FFF2-40B4-BE49-F238E27FC236}">
                <a16:creationId xmlns:a16="http://schemas.microsoft.com/office/drawing/2014/main" id="{C8D1766C-F7D8-3559-A174-7B8ED4F18391}"/>
              </a:ext>
            </a:extLst>
          </p:cNvPr>
          <p:cNvSpPr txBox="1"/>
          <p:nvPr/>
        </p:nvSpPr>
        <p:spPr>
          <a:xfrm>
            <a:off x="755576" y="692696"/>
            <a:ext cx="6624736" cy="72008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73A0A917-B9B7-3B88-8261-3AD5BABD726E}"/>
              </a:ext>
            </a:extLst>
          </p:cNvPr>
          <p:cNvSpPr txBox="1"/>
          <p:nvPr/>
        </p:nvSpPr>
        <p:spPr>
          <a:xfrm>
            <a:off x="755576" y="729570"/>
            <a:ext cx="6624736" cy="369332"/>
          </a:xfrm>
          <a:prstGeom prst="rect">
            <a:avLst/>
          </a:prstGeom>
          <a:noFill/>
        </p:spPr>
        <p:txBody>
          <a:bodyPr wrap="square" rtlCol="0">
            <a:spAutoFit/>
          </a:bodyPr>
          <a:lstStyle/>
          <a:p>
            <a:r>
              <a:rPr lang="el-GR" b="1" dirty="0">
                <a:solidFill>
                  <a:schemeClr val="tx1">
                    <a:lumMod val="75000"/>
                    <a:lumOff val="25000"/>
                  </a:schemeClr>
                </a:solidFill>
                <a:latin typeface="Arial" panose="020B0604020202020204" pitchFamily="34" charset="0"/>
                <a:cs typeface="Arial" panose="020B0604020202020204" pitchFamily="34" charset="0"/>
              </a:rPr>
              <a:t>Υποδομές Ποδηλασίας </a:t>
            </a:r>
            <a:r>
              <a:rPr lang="it-IT" b="1" dirty="0">
                <a:solidFill>
                  <a:schemeClr val="tx1">
                    <a:lumMod val="75000"/>
                    <a:lumOff val="25000"/>
                  </a:schemeClr>
                </a:solidFill>
                <a:latin typeface="Arial" panose="020B0604020202020204" pitchFamily="34" charset="0"/>
                <a:cs typeface="Arial" panose="020B0604020202020204" pitchFamily="34" charset="0"/>
              </a:rPr>
              <a:t>1/12</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C84B51-25F0-3D0B-1738-4CA0D3975E62}"/>
              </a:ext>
            </a:extLst>
          </p:cNvPr>
          <p:cNvPicPr>
            <a:picLocks noChangeAspect="1"/>
          </p:cNvPicPr>
          <p:nvPr/>
        </p:nvPicPr>
        <p:blipFill rotWithShape="1">
          <a:blip r:embed="rId4">
            <a:extLst>
              <a:ext uri="{28A0092B-C50C-407E-A947-70E740481C1C}">
                <a14:useLocalDpi xmlns:a14="http://schemas.microsoft.com/office/drawing/2010/main" val="0"/>
              </a:ext>
            </a:extLst>
          </a:blip>
          <a:srcRect t="36757" b="36561"/>
          <a:stretch/>
        </p:blipFill>
        <p:spPr>
          <a:xfrm>
            <a:off x="6990908" y="6309320"/>
            <a:ext cx="991096" cy="264445"/>
          </a:xfrm>
          <a:prstGeom prst="rect">
            <a:avLst/>
          </a:prstGeom>
        </p:spPr>
      </p:pic>
      <p:sp>
        <p:nvSpPr>
          <p:cNvPr id="5" name="Rectangle 4">
            <a:extLst>
              <a:ext uri="{FF2B5EF4-FFF2-40B4-BE49-F238E27FC236}">
                <a16:creationId xmlns:a16="http://schemas.microsoft.com/office/drawing/2014/main" id="{668FF886-CB0E-61DA-7ED9-0716AF8D9F8B}"/>
              </a:ext>
            </a:extLst>
          </p:cNvPr>
          <p:cNvSpPr/>
          <p:nvPr/>
        </p:nvSpPr>
        <p:spPr>
          <a:xfrm>
            <a:off x="8028384" y="6309320"/>
            <a:ext cx="720080" cy="35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mento grafico 9">
            <a:extLst>
              <a:ext uri="{FF2B5EF4-FFF2-40B4-BE49-F238E27FC236}">
                <a16:creationId xmlns:a16="http://schemas.microsoft.com/office/drawing/2014/main" id="{C1CF73F4-C7E6-B189-5588-4E0044EBA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8384" y="6369639"/>
            <a:ext cx="925114" cy="143806"/>
          </a:xfrm>
          <a:prstGeom prst="rect">
            <a:avLst/>
          </a:prstGeom>
        </p:spPr>
      </p:pic>
      <p:graphicFrame>
        <p:nvGraphicFramePr>
          <p:cNvPr id="10" name="Table 7">
            <a:extLst>
              <a:ext uri="{FF2B5EF4-FFF2-40B4-BE49-F238E27FC236}">
                <a16:creationId xmlns:a16="http://schemas.microsoft.com/office/drawing/2014/main" id="{78FFA73D-396E-82FD-C8DC-8B7BA9572247}"/>
              </a:ext>
            </a:extLst>
          </p:cNvPr>
          <p:cNvGraphicFramePr>
            <a:graphicFrameLocks noGrp="1"/>
          </p:cNvGraphicFramePr>
          <p:nvPr>
            <p:extLst>
              <p:ext uri="{D42A27DB-BD31-4B8C-83A1-F6EECF244321}">
                <p14:modId xmlns:p14="http://schemas.microsoft.com/office/powerpoint/2010/main" val="2833860445"/>
              </p:ext>
            </p:extLst>
          </p:nvPr>
        </p:nvGraphicFramePr>
        <p:xfrm>
          <a:off x="251521" y="1496304"/>
          <a:ext cx="8640000" cy="4411935"/>
        </p:xfrm>
        <a:graphic>
          <a:graphicData uri="http://schemas.openxmlformats.org/drawingml/2006/table">
            <a:tbl>
              <a:tblPr firstRow="1" bandRow="1">
                <a:tableStyleId>{F5AB1C69-6EDB-4FF4-983F-18BD219EF322}</a:tableStyleId>
              </a:tblPr>
              <a:tblGrid>
                <a:gridCol w="1080000">
                  <a:extLst>
                    <a:ext uri="{9D8B030D-6E8A-4147-A177-3AD203B41FA5}">
                      <a16:colId xmlns:a16="http://schemas.microsoft.com/office/drawing/2014/main" val="4195161123"/>
                    </a:ext>
                  </a:extLst>
                </a:gridCol>
                <a:gridCol w="2520000">
                  <a:extLst>
                    <a:ext uri="{9D8B030D-6E8A-4147-A177-3AD203B41FA5}">
                      <a16:colId xmlns:a16="http://schemas.microsoft.com/office/drawing/2014/main" val="1534034529"/>
                    </a:ext>
                  </a:extLst>
                </a:gridCol>
                <a:gridCol w="2520000">
                  <a:extLst>
                    <a:ext uri="{9D8B030D-6E8A-4147-A177-3AD203B41FA5}">
                      <a16:colId xmlns:a16="http://schemas.microsoft.com/office/drawing/2014/main" val="1129340361"/>
                    </a:ext>
                  </a:extLst>
                </a:gridCol>
                <a:gridCol w="2520000">
                  <a:extLst>
                    <a:ext uri="{9D8B030D-6E8A-4147-A177-3AD203B41FA5}">
                      <a16:colId xmlns:a16="http://schemas.microsoft.com/office/drawing/2014/main" val="742870806"/>
                    </a:ext>
                  </a:extLst>
                </a:gridCol>
              </a:tblGrid>
              <a:tr h="360000">
                <a:tc>
                  <a:txBody>
                    <a:bodyPr/>
                    <a:lstStyle/>
                    <a:p>
                      <a:pPr marL="0" algn="ctr" defTabSz="914400" rtl="0" eaLnBrk="1" fontAlgn="ctr" latinLnBrk="0" hangingPunct="1"/>
                      <a:r>
                        <a:rPr lang="el-GR" sz="1400" b="1" kern="1200" dirty="0">
                          <a:solidFill>
                            <a:schemeClr val="lt1"/>
                          </a:solidFill>
                          <a:latin typeface="Arial" panose="020B0604020202020204" pitchFamily="34" charset="0"/>
                          <a:cs typeface="Arial" panose="020B0604020202020204" pitchFamily="34" charset="0"/>
                        </a:rPr>
                        <a:t>Θέμα</a:t>
                      </a:r>
                      <a:endParaRPr lang="en-US" sz="1400" b="1" kern="1200" dirty="0">
                        <a:solidFill>
                          <a:schemeClr val="lt1"/>
                        </a:solidFill>
                        <a:latin typeface="Arial" panose="020B0604020202020204" pitchFamily="34" charset="0"/>
                        <a:ea typeface="+mn-ea"/>
                        <a:cs typeface="Arial" panose="020B0604020202020204" pitchFamily="34" charset="0"/>
                      </a:endParaRPr>
                    </a:p>
                  </a:txBody>
                  <a:tcPr marL="9525" marR="9525" marT="9525" marB="0" anchor="ctr"/>
                </a:tc>
                <a:tc gridSpan="3">
                  <a:txBody>
                    <a:bodyPr/>
                    <a:lstStyle/>
                    <a:p>
                      <a:pPr marL="0" algn="ctr" defTabSz="914400" rtl="0" eaLnBrk="1" latinLnBrk="0" hangingPunct="1"/>
                      <a:r>
                        <a:rPr lang="el-GR" sz="1400" dirty="0">
                          <a:latin typeface="Arial" panose="020B0604020202020204" pitchFamily="34" charset="0"/>
                          <a:cs typeface="Arial" panose="020B0604020202020204" pitchFamily="34" charset="0"/>
                        </a:rPr>
                        <a:t>Μέτρα</a:t>
                      </a:r>
                      <a:endParaRPr lang="en-US" sz="1400" dirty="0">
                        <a:latin typeface="Arial" panose="020B0604020202020204" pitchFamily="34" charset="0"/>
                        <a:cs typeface="Arial" panose="020B0604020202020204" pitchFamily="34" charset="0"/>
                      </a:endParaRPr>
                    </a:p>
                  </a:txBody>
                  <a:tcPr anchor="ctr"/>
                </a:tc>
                <a:tc hMerge="1">
                  <a:txBody>
                    <a:bodyPr/>
                    <a:lstStyle/>
                    <a:p>
                      <a:pPr marL="0" algn="ctr" defTabSz="914400" rtl="0" eaLnBrk="1" latinLnBrk="0" hangingPunct="1"/>
                      <a:r>
                        <a:rPr lang="en-US" sz="1200" b="1" kern="1200" dirty="0">
                          <a:solidFill>
                            <a:schemeClr val="lt1"/>
                          </a:solidFill>
                          <a:latin typeface="Arial" panose="020B0604020202020204" pitchFamily="34" charset="0"/>
                          <a:ea typeface="+mn-ea"/>
                          <a:cs typeface="Arial" panose="020B0604020202020204" pitchFamily="34" charset="0"/>
                        </a:rPr>
                        <a:t>Measure</a:t>
                      </a:r>
                    </a:p>
                  </a:txBody>
                  <a:tcPr anchor="ctr"/>
                </a:tc>
                <a:tc hMerge="1">
                  <a:txBody>
                    <a:bodyPr/>
                    <a:lstStyle/>
                    <a:p>
                      <a:pPr algn="ctr"/>
                      <a:r>
                        <a:rPr lang="en-US" sz="1200" dirty="0" err="1">
                          <a:latin typeface="Arial" panose="020B0604020202020204" pitchFamily="34" charset="0"/>
                          <a:cs typeface="Arial" panose="020B0604020202020204" pitchFamily="34" charset="0"/>
                        </a:rPr>
                        <a:t>Sce</a:t>
                      </a:r>
                      <a:r>
                        <a:rPr lang="en-US" sz="1200" dirty="0">
                          <a:latin typeface="Arial" panose="020B0604020202020204" pitchFamily="34" charset="0"/>
                          <a:cs typeface="Arial" panose="020B0604020202020204" pitchFamily="34" charset="0"/>
                        </a:rPr>
                        <a:t> 1</a:t>
                      </a:r>
                    </a:p>
                  </a:txBody>
                  <a:tcPr anchor="ctr"/>
                </a:tc>
                <a:extLst>
                  <a:ext uri="{0D108BD9-81ED-4DB2-BD59-A6C34878D82A}">
                    <a16:rowId xmlns:a16="http://schemas.microsoft.com/office/drawing/2014/main" val="2661296743"/>
                  </a:ext>
                </a:extLst>
              </a:tr>
              <a:tr h="54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Υποδομές Ποδηλασίας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Α.01 Πρόγραμμα επέκτασης δικτύου ποδηλάτων</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A.02 Βελτιωμένη ορατότητα σε διασταυρώσεις δρόμων και διαβάσεις ποδηλάτων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latin typeface="Arial" panose="020B0604020202020204" pitchFamily="34" charset="0"/>
                          <a:cs typeface="Arial" panose="020B0604020202020204" pitchFamily="34" charset="0"/>
                        </a:rPr>
                        <a:t>A.03 </a:t>
                      </a:r>
                      <a:r>
                        <a:rPr lang="el-GR" sz="1200" b="0" i="0" u="none" strike="noStrike" dirty="0">
                          <a:solidFill>
                            <a:srgbClr val="000000"/>
                          </a:solidFill>
                          <a:effectLst/>
                          <a:latin typeface="Arial" panose="020B0604020202020204" pitchFamily="34" charset="0"/>
                          <a:cs typeface="Arial" panose="020B0604020202020204" pitchFamily="34" charset="0"/>
                        </a:rPr>
                        <a:t>Προηγμένα συστήματα φώτων τροχαίας και διαχωρισμένων</a:t>
                      </a:r>
                      <a:r>
                        <a:rPr lang="en-GB" sz="1200" b="0" i="0" u="none" strike="noStrike" dirty="0">
                          <a:solidFill>
                            <a:srgbClr val="000000"/>
                          </a:solidFill>
                          <a:effectLst/>
                          <a:latin typeface="Arial" panose="020B0604020202020204" pitchFamily="34" charset="0"/>
                          <a:cs typeface="Arial" panose="020B0604020202020204" pitchFamily="34" charset="0"/>
                        </a:rPr>
                        <a:t> </a:t>
                      </a:r>
                      <a:r>
                        <a:rPr lang="el-GR" sz="1200" b="0" i="0" u="none" strike="noStrike" dirty="0">
                          <a:solidFill>
                            <a:srgbClr val="000000"/>
                          </a:solidFill>
                          <a:effectLst/>
                          <a:latin typeface="Arial" panose="020B0604020202020204" pitchFamily="34" charset="0"/>
                          <a:cs typeface="Arial" panose="020B0604020202020204" pitchFamily="34" charset="0"/>
                        </a:rPr>
                        <a:t>λωρίδων στροφής ποδηλάτων σε κόμβους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45518644"/>
                  </a:ext>
                </a:extLst>
              </a:tr>
              <a:tr h="1620000">
                <a:tc>
                  <a:txBody>
                    <a:bodyPr/>
                    <a:lstStyle/>
                    <a:p>
                      <a:pPr marL="0" algn="l" defTabSz="914400" rtl="0" eaLnBrk="1" fontAlgn="ctr" latinLnBrk="0" hangingPunct="1"/>
                      <a:r>
                        <a:rPr lang="el-GR" sz="1200" b="1" u="none" strike="noStrike" kern="1200" dirty="0">
                          <a:solidFill>
                            <a:srgbClr val="000000"/>
                          </a:solidFill>
                          <a:effectLst/>
                          <a:latin typeface="Arial" panose="020B0604020202020204" pitchFamily="34" charset="0"/>
                          <a:cs typeface="Arial" panose="020B0604020202020204" pitchFamily="34" charset="0"/>
                        </a:rPr>
                        <a:t>Γενικές Έννοιες</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Επέκταση του υπάρχοντος δικτύου ποδηλάτων, με την ολοκλήρωση όσων ήδη προνοούνται μέσω Τοπικών Σχεδιώνι και «κλείνοντας τα κενά», κατασκευάζοντας τα κομμάτια που λείπουν στο δίκτυο</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Βελτίωση της ασφάλειας των οδικών διασταυρώσεων και των ποδηλατικών διασταυρώσεων αφαιρώντας τα φυσικά εμπόδια που εμποδίζουν την οπτική γωνία τόσο των οδηγών όσο και των ποδηλατών, όπως τον αστικό εξοπλισμό και τα σταθμευμένα αυτοκίνητα</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Η χρήση προηγμένων </a:t>
                      </a:r>
                      <a:r>
                        <a:rPr lang="el-GR" sz="1200" b="0" i="0" u="none" strike="noStrike" dirty="0">
                          <a:solidFill>
                            <a:srgbClr val="000000"/>
                          </a:solidFill>
                          <a:effectLst/>
                          <a:latin typeface="Arial" panose="020B0604020202020204" pitchFamily="34" charset="0"/>
                          <a:cs typeface="Arial" panose="020B0604020202020204" pitchFamily="34" charset="0"/>
                        </a:rPr>
                        <a:t>συστημάτων φώτων τροχαίας</a:t>
                      </a:r>
                      <a:r>
                        <a:rPr lang="el-GR" sz="1200" b="0" u="none" strike="noStrike" dirty="0">
                          <a:solidFill>
                            <a:srgbClr val="000000"/>
                          </a:solidFill>
                          <a:effectLst/>
                          <a:latin typeface="Arial" panose="020B0604020202020204" pitchFamily="34" charset="0"/>
                          <a:cs typeface="Arial" panose="020B0604020202020204" pitchFamily="34" charset="0"/>
                        </a:rPr>
                        <a:t> δίνοντας προτεραιότητα στους χρήστες ποδηλάτων, επιτρέποντάς τους να καταλαμβάνουν τους κατάλληλους χώρους στις διασταυρώσεις.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2221515"/>
                  </a:ext>
                </a:extLst>
              </a:tr>
              <a:tr h="1620000">
                <a:tc>
                  <a:txBody>
                    <a:bodyPr/>
                    <a:lstStyle/>
                    <a:p>
                      <a:pPr marL="0" algn="l" defTabSz="914400" rtl="0" eaLnBrk="1" fontAlgn="ctr" latinLnBrk="0" hangingPunct="1"/>
                      <a:r>
                        <a:rPr lang="el-GR" sz="1200" b="1" i="0" u="none" strike="noStrike" kern="1200" dirty="0">
                          <a:solidFill>
                            <a:srgbClr val="000000"/>
                          </a:solidFill>
                          <a:effectLst/>
                          <a:latin typeface="Arial" panose="020B0604020202020204" pitchFamily="34" charset="0"/>
                          <a:ea typeface="+mn-ea"/>
                          <a:cs typeface="Arial" panose="020B0604020202020204" pitchFamily="34" charset="0"/>
                        </a:rPr>
                        <a:t>Παραλίμνι</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Το σημερινό και προγραμματισμένο δίκτυο ποδηλάτων δεν επεκτείνεται στο κέντρο του Παραλιμνίου, αντ' αυτού, παραμένει περιμετρικά από την πόλη και δεν διεισδύει το κέντρο. Αυτό που πρέπει να γίνει είναι η επέκταση του δικτύου μέσα στο κέντρο, σε συνδυασμό με άλλες παρεμβάσεις.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tabLst>
                          <a:tab pos="2419350" algn="l"/>
                        </a:tabLst>
                      </a:pPr>
                      <a:r>
                        <a:rPr lang="el-GR" sz="1200" b="0" u="none" strike="noStrike" dirty="0">
                          <a:solidFill>
                            <a:srgbClr val="000000"/>
                          </a:solidFill>
                          <a:effectLst/>
                          <a:latin typeface="Arial" panose="020B0604020202020204" pitchFamily="34" charset="0"/>
                          <a:cs typeface="Arial" panose="020B0604020202020204" pitchFamily="34" charset="0"/>
                        </a:rPr>
                        <a:t>Ένα παράδειγμα αυτού του ζητήματος μπορεί να βρεθεί κατά μήκος της 1ης Απριλίου. Ο ποδηλατόδρομος κατά μήκος αυτού του δρόμου δεν έχει κατάλληλες εγκαταστάσεις διέλευσης ούτε καλή ορατότητα. Απαιτείται παρέμβαση υπό αυτή την έννοια, σε συνδυασμό με την υποδομή των πεζών</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l-GR" sz="1200" b="0" u="none" strike="noStrike" dirty="0">
                          <a:solidFill>
                            <a:srgbClr val="000000"/>
                          </a:solidFill>
                          <a:effectLst/>
                          <a:latin typeface="Arial" panose="020B0604020202020204" pitchFamily="34" charset="0"/>
                          <a:cs typeface="Arial" panose="020B0604020202020204" pitchFamily="34" charset="0"/>
                        </a:rPr>
                        <a:t>Εκτός από τις προφανείς βασικές τοποθεσίες κατά μήκος της 1ης Απριλίου, αυτό η παρέμβαση μπορεί να εφαρμοστεί και στο κέντρο της πόλης, κατά μήκος των δρόμων γύρω από τις εκκλησίες..</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18638040"/>
                  </a:ext>
                </a:extLst>
              </a:tr>
            </a:tbl>
          </a:graphicData>
        </a:graphic>
      </p:graphicFrame>
    </p:spTree>
    <p:extLst>
      <p:ext uri="{BB962C8B-B14F-4D97-AF65-F5344CB8AC3E}">
        <p14:creationId xmlns:p14="http://schemas.microsoft.com/office/powerpoint/2010/main" val="329330122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6881</TotalTime>
  <Words>6913</Words>
  <Application>Microsoft Office PowerPoint</Application>
  <PresentationFormat>On-screen Show (4:3)</PresentationFormat>
  <Paragraphs>689</Paragraphs>
  <Slides>70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Arial-ItalicMT</vt:lpstr>
      <vt:lpstr>Calibri</vt:lpstr>
      <vt:lpstr>Helvetica</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Elena Flouri</dc:creator>
  <cp:lastModifiedBy>Alexandros Tsiatinis</cp:lastModifiedBy>
  <cp:revision>631</cp:revision>
  <dcterms:created xsi:type="dcterms:W3CDTF">2021-12-13T08:20:16Z</dcterms:created>
  <dcterms:modified xsi:type="dcterms:W3CDTF">2023-03-08T11:16:52Z</dcterms:modified>
</cp:coreProperties>
</file>