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5131" r:id="rId2"/>
    <p:sldId id="5140" r:id="rId3"/>
    <p:sldId id="5142" r:id="rId4"/>
    <p:sldId id="5185" r:id="rId5"/>
    <p:sldId id="5190" r:id="rId6"/>
    <p:sldId id="5150" r:id="rId7"/>
    <p:sldId id="5186" r:id="rId8"/>
    <p:sldId id="5187" r:id="rId9"/>
    <p:sldId id="5189" r:id="rId10"/>
    <p:sldId id="5151" r:id="rId11"/>
    <p:sldId id="5145" r:id="rId12"/>
    <p:sldId id="5191" r:id="rId13"/>
    <p:sldId id="5193" r:id="rId14"/>
    <p:sldId id="5194" r:id="rId15"/>
    <p:sldId id="5195" r:id="rId16"/>
    <p:sldId id="5196" r:id="rId17"/>
    <p:sldId id="5197" r:id="rId18"/>
    <p:sldId id="5155" r:id="rId19"/>
    <p:sldId id="5198" r:id="rId20"/>
    <p:sldId id="5199" r:id="rId21"/>
    <p:sldId id="5200" r:id="rId22"/>
    <p:sldId id="5161" r:id="rId23"/>
    <p:sldId id="5164" r:id="rId24"/>
    <p:sldId id="5165" r:id="rId25"/>
    <p:sldId id="5179" r:id="rId26"/>
    <p:sldId id="5180" r:id="rId27"/>
    <p:sldId id="5168" r:id="rId28"/>
    <p:sldId id="5181" r:id="rId29"/>
    <p:sldId id="5184" r:id="rId30"/>
    <p:sldId id="5182" r:id="rId31"/>
    <p:sldId id="5172" r:id="rId32"/>
    <p:sldId id="5174" r:id="rId33"/>
    <p:sldId id="5175" r:id="rId34"/>
    <p:sldId id="5202" r:id="rId35"/>
    <p:sldId id="5201" r:id="rId36"/>
    <p:sldId id="5159"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22790AF1-E1AA-42A4-8A19-833788110D56}">
          <p14:sldIdLst>
            <p14:sldId id="5131"/>
          </p14:sldIdLst>
        </p14:section>
        <p14:section name="ΒΙΩΣΙΜΗ ΚΙΝΗΤΙΚΟΤΗΤΑ" id="{12FE86A5-2438-451B-BCC4-1143D130CD94}">
          <p14:sldIdLst>
            <p14:sldId id="5140"/>
          </p14:sldIdLst>
        </p14:section>
        <p14:section name="ΠΕΡΙΟΧΗ ΜΕΛΕΤΗΣ" id="{C01289D6-BB2F-4F3D-8D85-AA2C98AC6635}">
          <p14:sldIdLst>
            <p14:sldId id="5142"/>
            <p14:sldId id="5185"/>
            <p14:sldId id="5190"/>
            <p14:sldId id="5150"/>
            <p14:sldId id="5186"/>
            <p14:sldId id="5187"/>
            <p14:sldId id="5189"/>
            <p14:sldId id="5151"/>
          </p14:sldIdLst>
        </p14:section>
        <p14:section name="ΠΟΛΙΤΙΚΗ" id="{D813BC96-FB22-4FCF-9072-34F197C94CA3}">
          <p14:sldIdLst>
            <p14:sldId id="5145"/>
            <p14:sldId id="5191"/>
            <p14:sldId id="5193"/>
            <p14:sldId id="5194"/>
            <p14:sldId id="5195"/>
            <p14:sldId id="5196"/>
            <p14:sldId id="5197"/>
          </p14:sldIdLst>
        </p14:section>
        <p14:section name="ΔΡΑΣΕΙΣ" id="{BB36F189-36DA-419A-AC8C-9A93C70079B6}">
          <p14:sldIdLst>
            <p14:sldId id="5155"/>
            <p14:sldId id="5198"/>
            <p14:sldId id="5199"/>
            <p14:sldId id="5200"/>
          </p14:sldIdLst>
        </p14:section>
        <p14:section name="ΕΥΡΩΠΑΪΚΗ ΔΙΑΣΤΑΣΗ ΣΒΑΚ" id="{0A679401-D094-4D61-8468-32CE7F3EC35E}">
          <p14:sldIdLst>
            <p14:sldId id="5161"/>
            <p14:sldId id="5164"/>
            <p14:sldId id="5165"/>
          </p14:sldIdLst>
        </p14:section>
        <p14:section name="ΤΟ ΕΡΓΟ ΜΑΣ" id="{F9E17980-CDC4-42F7-A478-716E073C8486}">
          <p14:sldIdLst>
            <p14:sldId id="5179"/>
            <p14:sldId id="5180"/>
            <p14:sldId id="5168"/>
            <p14:sldId id="5181"/>
            <p14:sldId id="5184"/>
            <p14:sldId id="5182"/>
            <p14:sldId id="5172"/>
            <p14:sldId id="5174"/>
            <p14:sldId id="5175"/>
            <p14:sldId id="5202"/>
            <p14:sldId id="5201"/>
            <p14:sldId id="51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453" autoAdjust="0"/>
  </p:normalViewPr>
  <p:slideViewPr>
    <p:cSldViewPr>
      <p:cViewPr varScale="1">
        <p:scale>
          <a:sx n="97" d="100"/>
          <a:sy n="97" d="100"/>
        </p:scale>
        <p:origin x="795" y="42"/>
      </p:cViewPr>
      <p:guideLst>
        <p:guide orient="horz" pos="2160"/>
        <p:guide pos="2880"/>
      </p:guideLst>
    </p:cSldViewPr>
  </p:slideViewPr>
  <p:outlineViewPr>
    <p:cViewPr>
      <p:scale>
        <a:sx n="33" d="100"/>
        <a:sy n="33" d="100"/>
      </p:scale>
      <p:origin x="0" y="14386"/>
    </p:cViewPr>
  </p:outlineViewPr>
  <p:notesTextViewPr>
    <p:cViewPr>
      <p:scale>
        <a:sx n="100" d="100"/>
        <a:sy n="100" d="100"/>
      </p:scale>
      <p:origin x="0" y="0"/>
    </p:cViewPr>
  </p:notesTextViewPr>
  <p:notesViewPr>
    <p:cSldViewPr>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DCCC201-3FB2-D46E-51DC-F68FC4FB3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D2BE0EC7-D943-4C09-6312-4963E64782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AA8035-2A8F-4FE2-828B-B77046BA0F9A}" type="datetimeFigureOut">
              <a:rPr lang="en-US" smtClean="0"/>
              <a:t>5/9/2023</a:t>
            </a:fld>
            <a:endParaRPr lang="en-US"/>
          </a:p>
        </p:txBody>
      </p:sp>
      <p:sp>
        <p:nvSpPr>
          <p:cNvPr id="4" name="Footer Placeholder 3">
            <a:extLst>
              <a:ext uri="{FF2B5EF4-FFF2-40B4-BE49-F238E27FC236}">
                <a16:creationId xmlns:a16="http://schemas.microsoft.com/office/drawing/2014/main" xmlns="" id="{8C86A8A2-2B82-0BB8-27A6-8B46EFFEBB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F7B4CC78-5964-F0B4-4ECA-CD0D566956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91737E-F6FE-4C18-8A69-93FC9805C7CB}" type="slidenum">
              <a:rPr lang="en-US" smtClean="0"/>
              <a:t>‹#›</a:t>
            </a:fld>
            <a:endParaRPr lang="en-US"/>
          </a:p>
        </p:txBody>
      </p:sp>
    </p:spTree>
    <p:extLst>
      <p:ext uri="{BB962C8B-B14F-4D97-AF65-F5344CB8AC3E}">
        <p14:creationId xmlns:p14="http://schemas.microsoft.com/office/powerpoint/2010/main" val="2276625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7C34B-01E0-4248-8D7E-638FA3F4F032}" type="datetimeFigureOut">
              <a:rPr lang="en-US" smtClean="0"/>
              <a:pPr/>
              <a:t>5/9/2023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C50983-9FAA-45A9-BC62-E41505E1EF8E}" type="slidenum">
              <a:rPr lang="en-US" smtClean="0"/>
              <a:pPr/>
              <a:t>‹#›</a:t>
            </a:fld>
            <a:endParaRPr lang="en-US"/>
          </a:p>
        </p:txBody>
      </p:sp>
    </p:spTree>
    <p:extLst>
      <p:ext uri="{BB962C8B-B14F-4D97-AF65-F5344CB8AC3E}">
        <p14:creationId xmlns:p14="http://schemas.microsoft.com/office/powerpoint/2010/main" val="2473266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Τίτλος και Αντικείμενο">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xmlns="" id="{C359311B-59F0-2B21-296E-464B33C7EE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461615"/>
          </a:xfrm>
          <a:prstGeom prst="rect">
            <a:avLst/>
          </a:prstGeom>
        </p:spPr>
      </p:pic>
      <p:pic>
        <p:nvPicPr>
          <p:cNvPr id="2" name="Picture 1" descr="Graphical user interface&#10;&#10;Description automatically generated with low confidence">
            <a:extLst>
              <a:ext uri="{FF2B5EF4-FFF2-40B4-BE49-F238E27FC236}">
                <a16:creationId xmlns:a16="http://schemas.microsoft.com/office/drawing/2014/main" xmlns="" id="{0446AFCC-351A-5364-F4D9-CCBBFD6B14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589240"/>
            <a:ext cx="9144000" cy="1259743"/>
          </a:xfrm>
          <a:prstGeom prst="rect">
            <a:avLst/>
          </a:prstGeom>
        </p:spPr>
      </p:pic>
      <p:pic>
        <p:nvPicPr>
          <p:cNvPr id="5" name="Picture 4" descr="Shape, rectangle&#10;&#10;Description automatically generated">
            <a:extLst>
              <a:ext uri="{FF2B5EF4-FFF2-40B4-BE49-F238E27FC236}">
                <a16:creationId xmlns:a16="http://schemas.microsoft.com/office/drawing/2014/main" xmlns="" id="{E89717A8-C4A1-0D98-EAB3-D3ABE0C546D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84258" y="2348880"/>
            <a:ext cx="5459742" cy="1975414"/>
          </a:xfrm>
          <a:prstGeom prst="rect">
            <a:avLst/>
          </a:prstGeom>
        </p:spPr>
      </p:pic>
      <p:pic>
        <p:nvPicPr>
          <p:cNvPr id="4" name="Picture 3" descr="Logo, company name&#10;&#10;Description automatically generated">
            <a:extLst>
              <a:ext uri="{FF2B5EF4-FFF2-40B4-BE49-F238E27FC236}">
                <a16:creationId xmlns:a16="http://schemas.microsoft.com/office/drawing/2014/main" xmlns="" id="{8366B1BB-40B2-31EB-3DAA-AE9590F592A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05888" y="2448898"/>
            <a:ext cx="2203561" cy="1563817"/>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pic>
        <p:nvPicPr>
          <p:cNvPr id="17" name="Picture 16" descr="A picture containing brass knucks, spectacles, goggles&#10;&#10;Description automatically generated">
            <a:extLst>
              <a:ext uri="{FF2B5EF4-FFF2-40B4-BE49-F238E27FC236}">
                <a16:creationId xmlns:a16="http://schemas.microsoft.com/office/drawing/2014/main" xmlns="" id="{E41B3E27-6631-4A92-5799-7EE69F580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73949"/>
            <a:ext cx="9144000" cy="2552067"/>
          </a:xfrm>
          <a:prstGeom prst="rect">
            <a:avLst/>
          </a:prstGeom>
        </p:spPr>
      </p:pic>
      <p:sp>
        <p:nvSpPr>
          <p:cNvPr id="19" name="Text Placeholder 18">
            <a:extLst>
              <a:ext uri="{FF2B5EF4-FFF2-40B4-BE49-F238E27FC236}">
                <a16:creationId xmlns:a16="http://schemas.microsoft.com/office/drawing/2014/main" xmlns="" id="{C1657E69-E992-73D7-7AF5-90E2A6457960}"/>
              </a:ext>
            </a:extLst>
          </p:cNvPr>
          <p:cNvSpPr>
            <a:spLocks noGrp="1"/>
          </p:cNvSpPr>
          <p:nvPr>
            <p:ph type="body" sz="quarter" idx="10"/>
          </p:nvPr>
        </p:nvSpPr>
        <p:spPr>
          <a:xfrm>
            <a:off x="1110091" y="2493540"/>
            <a:ext cx="1439862" cy="1512887"/>
          </a:xfrm>
        </p:spPr>
        <p:txBody>
          <a:bodyPr>
            <a:normAutofit/>
          </a:bodyPr>
          <a:lstStyle>
            <a:lvl1pPr marL="0" indent="0">
              <a:buNone/>
              <a:defRPr sz="1400"/>
            </a:lvl1pPr>
          </a:lstStyle>
          <a:p>
            <a:pPr lvl="0"/>
            <a:endParaRPr lang="en-US" dirty="0"/>
          </a:p>
        </p:txBody>
      </p:sp>
      <p:sp>
        <p:nvSpPr>
          <p:cNvPr id="20" name="Text Placeholder 18">
            <a:extLst>
              <a:ext uri="{FF2B5EF4-FFF2-40B4-BE49-F238E27FC236}">
                <a16:creationId xmlns:a16="http://schemas.microsoft.com/office/drawing/2014/main" xmlns="" id="{1037D2CD-28CE-121B-71C3-9D674EC8DFBE}"/>
              </a:ext>
            </a:extLst>
          </p:cNvPr>
          <p:cNvSpPr>
            <a:spLocks noGrp="1"/>
          </p:cNvSpPr>
          <p:nvPr>
            <p:ph type="body" sz="quarter" idx="11"/>
          </p:nvPr>
        </p:nvSpPr>
        <p:spPr>
          <a:xfrm>
            <a:off x="3000642" y="2493540"/>
            <a:ext cx="1439862" cy="1512887"/>
          </a:xfrm>
        </p:spPr>
        <p:txBody>
          <a:bodyPr>
            <a:normAutofit/>
          </a:bodyPr>
          <a:lstStyle>
            <a:lvl1pPr marL="0" indent="0">
              <a:buNone/>
              <a:defRPr sz="1400"/>
            </a:lvl1pPr>
          </a:lstStyle>
          <a:p>
            <a:pPr lvl="0"/>
            <a:endParaRPr lang="en-US" dirty="0"/>
          </a:p>
        </p:txBody>
      </p:sp>
      <p:sp>
        <p:nvSpPr>
          <p:cNvPr id="21" name="Text Placeholder 18">
            <a:extLst>
              <a:ext uri="{FF2B5EF4-FFF2-40B4-BE49-F238E27FC236}">
                <a16:creationId xmlns:a16="http://schemas.microsoft.com/office/drawing/2014/main" xmlns="" id="{252ADE8F-E7A4-5DCC-A359-9CFB55A998B0}"/>
              </a:ext>
            </a:extLst>
          </p:cNvPr>
          <p:cNvSpPr>
            <a:spLocks noGrp="1"/>
          </p:cNvSpPr>
          <p:nvPr>
            <p:ph type="body" sz="quarter" idx="12"/>
          </p:nvPr>
        </p:nvSpPr>
        <p:spPr>
          <a:xfrm>
            <a:off x="4891193" y="2505678"/>
            <a:ext cx="1439862" cy="1512887"/>
          </a:xfrm>
        </p:spPr>
        <p:txBody>
          <a:bodyPr>
            <a:normAutofit/>
          </a:bodyPr>
          <a:lstStyle>
            <a:lvl1pPr marL="0" indent="0">
              <a:buNone/>
              <a:defRPr sz="1400"/>
            </a:lvl1pPr>
          </a:lstStyle>
          <a:p>
            <a:pPr lvl="0"/>
            <a:endParaRPr lang="en-US" dirty="0"/>
          </a:p>
        </p:txBody>
      </p:sp>
      <p:sp>
        <p:nvSpPr>
          <p:cNvPr id="22" name="Text Placeholder 18">
            <a:extLst>
              <a:ext uri="{FF2B5EF4-FFF2-40B4-BE49-F238E27FC236}">
                <a16:creationId xmlns:a16="http://schemas.microsoft.com/office/drawing/2014/main" xmlns="" id="{EE16A616-C228-0C1C-0705-6D229B14D8FE}"/>
              </a:ext>
            </a:extLst>
          </p:cNvPr>
          <p:cNvSpPr>
            <a:spLocks noGrp="1"/>
          </p:cNvSpPr>
          <p:nvPr>
            <p:ph type="body" sz="quarter" idx="13"/>
          </p:nvPr>
        </p:nvSpPr>
        <p:spPr>
          <a:xfrm>
            <a:off x="6781744" y="2508882"/>
            <a:ext cx="1439862" cy="1512887"/>
          </a:xfrm>
        </p:spPr>
        <p:txBody>
          <a:bodyPr>
            <a:normAutofit/>
          </a:bodyPr>
          <a:lstStyle>
            <a:lvl1pPr marL="0" indent="0">
              <a:buNone/>
              <a:defRPr sz="1400"/>
            </a:lvl1pPr>
          </a:lstStyle>
          <a:p>
            <a:pPr lvl="0"/>
            <a:endParaRPr lang="en-US" dirty="0"/>
          </a:p>
        </p:txBody>
      </p:sp>
      <p:sp>
        <p:nvSpPr>
          <p:cNvPr id="24" name="Text Placeholder 23">
            <a:extLst>
              <a:ext uri="{FF2B5EF4-FFF2-40B4-BE49-F238E27FC236}">
                <a16:creationId xmlns:a16="http://schemas.microsoft.com/office/drawing/2014/main" xmlns="" id="{EFBCA766-C9E4-83B7-51AF-7A23196E66D8}"/>
              </a:ext>
            </a:extLst>
          </p:cNvPr>
          <p:cNvSpPr>
            <a:spLocks noGrp="1"/>
          </p:cNvSpPr>
          <p:nvPr>
            <p:ph type="body" sz="quarter" idx="14"/>
          </p:nvPr>
        </p:nvSpPr>
        <p:spPr>
          <a:xfrm>
            <a:off x="1110091" y="4414950"/>
            <a:ext cx="7111515" cy="1368425"/>
          </a:xfrm>
        </p:spPr>
        <p:txBody>
          <a:bodyPr>
            <a:normAutofit/>
          </a:bodyPr>
          <a:lstStyle>
            <a:lvl1pPr marL="0" indent="0">
              <a:buNone/>
              <a:defRPr sz="1400"/>
            </a:lvl1pPr>
          </a:lstStyle>
          <a:p>
            <a:pPr lvl="0"/>
            <a:endParaRPr lang="en-US" dirty="0"/>
          </a:p>
        </p:txBody>
      </p:sp>
      <p:sp>
        <p:nvSpPr>
          <p:cNvPr id="18" name="Title 11">
            <a:extLst>
              <a:ext uri="{FF2B5EF4-FFF2-40B4-BE49-F238E27FC236}">
                <a16:creationId xmlns:a16="http://schemas.microsoft.com/office/drawing/2014/main" xmlns="" id="{C0E09BE2-EE21-72CB-DD63-0B374A66D56E}"/>
              </a:ext>
            </a:extLst>
          </p:cNvPr>
          <p:cNvSpPr>
            <a:spLocks noGrp="1"/>
          </p:cNvSpPr>
          <p:nvPr>
            <p:ph type="title"/>
          </p:nvPr>
        </p:nvSpPr>
        <p:spPr>
          <a:xfrm>
            <a:off x="827584" y="548680"/>
            <a:ext cx="6624736" cy="576064"/>
          </a:xfrm>
        </p:spPr>
        <p:txBody>
          <a:bodyPr/>
          <a:lstStyle/>
          <a:p>
            <a:r>
              <a:rPr lang="en-US" dirty="0"/>
              <a:t>Click to edit Master title style</a:t>
            </a:r>
          </a:p>
        </p:txBody>
      </p:sp>
      <p:pic>
        <p:nvPicPr>
          <p:cNvPr id="10" name="Picture 9">
            <a:extLst>
              <a:ext uri="{FF2B5EF4-FFF2-40B4-BE49-F238E27FC236}">
                <a16:creationId xmlns:a16="http://schemas.microsoft.com/office/drawing/2014/main" xmlns="" id="{DBD5CB05-A268-391F-1785-75FC3B648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09320"/>
            <a:ext cx="9144000" cy="510413"/>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xmlns="" id="{BC81C456-5220-D22A-0B32-3A487EB02A8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 y="-39515"/>
            <a:ext cx="9144000" cy="1270603"/>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47564DA1-3DB2-5339-EAB1-6A493DCD1668}"/>
              </a:ext>
            </a:extLst>
          </p:cNvPr>
          <p:cNvSpPr>
            <a:spLocks noGrp="1"/>
          </p:cNvSpPr>
          <p:nvPr>
            <p:ph type="title"/>
          </p:nvPr>
        </p:nvSpPr>
        <p:spPr>
          <a:xfrm>
            <a:off x="827584" y="548680"/>
            <a:ext cx="6624736" cy="576064"/>
          </a:xfrm>
        </p:spPr>
        <p:txBody>
          <a:bodyPr/>
          <a:lstStyle/>
          <a:p>
            <a:r>
              <a:rPr lang="en-US" dirty="0"/>
              <a:t>Click to edit Master title style</a:t>
            </a:r>
          </a:p>
        </p:txBody>
      </p:sp>
      <p:pic>
        <p:nvPicPr>
          <p:cNvPr id="4" name="Picture 3">
            <a:extLst>
              <a:ext uri="{FF2B5EF4-FFF2-40B4-BE49-F238E27FC236}">
                <a16:creationId xmlns:a16="http://schemas.microsoft.com/office/drawing/2014/main" xmlns="" id="{5820D9AD-092D-D75A-9DE5-0B6C0AD7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09320"/>
            <a:ext cx="9144000" cy="510413"/>
          </a:xfrm>
          <a:prstGeom prst="rect">
            <a:avLst/>
          </a:prstGeom>
        </p:spPr>
      </p:pic>
      <p:pic>
        <p:nvPicPr>
          <p:cNvPr id="2" name="Picture 1" descr="Shape&#10;&#10;Description automatically generated with medium confidence">
            <a:extLst>
              <a:ext uri="{FF2B5EF4-FFF2-40B4-BE49-F238E27FC236}">
                <a16:creationId xmlns:a16="http://schemas.microsoft.com/office/drawing/2014/main" xmlns="" id="{11CE3CB9-B51F-FA75-9A7A-D292493D6C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2" y="-39515"/>
            <a:ext cx="9144000" cy="1270603"/>
          </a:xfrm>
          <a:prstGeom prst="rect">
            <a:avLst/>
          </a:prstGeom>
        </p:spPr>
      </p:pic>
      <p:pic>
        <p:nvPicPr>
          <p:cNvPr id="15" name="Εικόνα 14"/>
          <p:cNvPicPr>
            <a:picLocks noChangeAspect="1"/>
          </p:cNvPicPr>
          <p:nvPr userDrawn="1"/>
        </p:nvPicPr>
        <p:blipFill>
          <a:blip r:embed="rId4"/>
          <a:stretch>
            <a:fillRect/>
          </a:stretch>
        </p:blipFill>
        <p:spPr>
          <a:xfrm>
            <a:off x="456805" y="1819220"/>
            <a:ext cx="9144793" cy="2548349"/>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ACA52BD0-84D1-95D1-0662-A4FDB557853A}"/>
              </a:ext>
            </a:extLst>
          </p:cNvPr>
          <p:cNvSpPr>
            <a:spLocks noGrp="1"/>
          </p:cNvSpPr>
          <p:nvPr>
            <p:ph type="body" sz="quarter" idx="10"/>
          </p:nvPr>
        </p:nvSpPr>
        <p:spPr>
          <a:xfrm>
            <a:off x="827088" y="1412875"/>
            <a:ext cx="6624637" cy="4537075"/>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a:extLst>
              <a:ext uri="{FF2B5EF4-FFF2-40B4-BE49-F238E27FC236}">
                <a16:creationId xmlns:a16="http://schemas.microsoft.com/office/drawing/2014/main" xmlns="" id="{D1945EF3-561E-994A-58EB-054F341B884B}"/>
              </a:ext>
            </a:extLst>
          </p:cNvPr>
          <p:cNvSpPr>
            <a:spLocks noGrp="1"/>
          </p:cNvSpPr>
          <p:nvPr>
            <p:ph type="title"/>
          </p:nvPr>
        </p:nvSpPr>
        <p:spPr>
          <a:xfrm>
            <a:off x="827584" y="548680"/>
            <a:ext cx="6624736" cy="576064"/>
          </a:xfrm>
        </p:spPr>
        <p:txBody>
          <a:bodyPr/>
          <a:lstStyle/>
          <a:p>
            <a:r>
              <a:rPr lang="en-US" dirty="0"/>
              <a:t>Click to edit Master title style</a:t>
            </a:r>
          </a:p>
        </p:txBody>
      </p:sp>
      <p:pic>
        <p:nvPicPr>
          <p:cNvPr id="2" name="Picture 1">
            <a:extLst>
              <a:ext uri="{FF2B5EF4-FFF2-40B4-BE49-F238E27FC236}">
                <a16:creationId xmlns:a16="http://schemas.microsoft.com/office/drawing/2014/main" xmlns="" id="{7C99C9A3-4433-15B2-8A63-D823C1A827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09320"/>
            <a:ext cx="9144000" cy="510413"/>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xmlns="" id="{27D84F77-DA40-EEDF-893D-E889A46AEF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2" y="-39515"/>
            <a:ext cx="9144000" cy="1270603"/>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346350"/>
            <a:ext cx="7886700" cy="2852737"/>
          </a:xfrm>
        </p:spPr>
        <p:txBody>
          <a:bodyPr anchor="b"/>
          <a:lstStyle>
            <a:lvl1pPr>
              <a:defRPr sz="5818"/>
            </a:lvl1pPr>
          </a:lstStyle>
          <a:p>
            <a:r>
              <a:rPr lang="en-US"/>
              <a:t>Click to edit Master title style</a:t>
            </a:r>
            <a:endParaRPr lang="en-US" dirty="0"/>
          </a:p>
        </p:txBody>
      </p:sp>
      <p:sp>
        <p:nvSpPr>
          <p:cNvPr id="3" name="Text Placeholder 2"/>
          <p:cNvSpPr>
            <a:spLocks noGrp="1"/>
          </p:cNvSpPr>
          <p:nvPr>
            <p:ph type="body" idx="1"/>
          </p:nvPr>
        </p:nvSpPr>
        <p:spPr>
          <a:xfrm>
            <a:off x="623888" y="4226075"/>
            <a:ext cx="7886700" cy="1500187"/>
          </a:xfrm>
        </p:spPr>
        <p:txBody>
          <a:bodyPr/>
          <a:lstStyle>
            <a:lvl1pPr marL="0" indent="0">
              <a:buNone/>
              <a:defRPr sz="2327">
                <a:solidFill>
                  <a:schemeClr val="tx1"/>
                </a:solidFill>
              </a:defRPr>
            </a:lvl1pPr>
            <a:lvl2pPr marL="443332" indent="0">
              <a:buNone/>
              <a:defRPr sz="1939">
                <a:solidFill>
                  <a:schemeClr val="tx1">
                    <a:tint val="75000"/>
                  </a:schemeClr>
                </a:solidFill>
              </a:defRPr>
            </a:lvl2pPr>
            <a:lvl3pPr marL="886664" indent="0">
              <a:buNone/>
              <a:defRPr sz="1745">
                <a:solidFill>
                  <a:schemeClr val="tx1">
                    <a:tint val="75000"/>
                  </a:schemeClr>
                </a:solidFill>
              </a:defRPr>
            </a:lvl3pPr>
            <a:lvl4pPr marL="1329997" indent="0">
              <a:buNone/>
              <a:defRPr sz="1552">
                <a:solidFill>
                  <a:schemeClr val="tx1">
                    <a:tint val="75000"/>
                  </a:schemeClr>
                </a:solidFill>
              </a:defRPr>
            </a:lvl4pPr>
            <a:lvl5pPr marL="1773329" indent="0">
              <a:buNone/>
              <a:defRPr sz="1552">
                <a:solidFill>
                  <a:schemeClr val="tx1">
                    <a:tint val="75000"/>
                  </a:schemeClr>
                </a:solidFill>
              </a:defRPr>
            </a:lvl5pPr>
            <a:lvl6pPr marL="2216661" indent="0">
              <a:buNone/>
              <a:defRPr sz="1552">
                <a:solidFill>
                  <a:schemeClr val="tx1">
                    <a:tint val="75000"/>
                  </a:schemeClr>
                </a:solidFill>
              </a:defRPr>
            </a:lvl6pPr>
            <a:lvl7pPr marL="2659992" indent="0">
              <a:buNone/>
              <a:defRPr sz="1552">
                <a:solidFill>
                  <a:schemeClr val="tx1">
                    <a:tint val="75000"/>
                  </a:schemeClr>
                </a:solidFill>
              </a:defRPr>
            </a:lvl7pPr>
            <a:lvl8pPr marL="3103326" indent="0">
              <a:buNone/>
              <a:defRPr sz="1552">
                <a:solidFill>
                  <a:schemeClr val="tx1">
                    <a:tint val="75000"/>
                  </a:schemeClr>
                </a:solidFill>
              </a:defRPr>
            </a:lvl8pPr>
            <a:lvl9pPr marL="3546658" indent="0">
              <a:buNone/>
              <a:defRPr sz="1552">
                <a:solidFill>
                  <a:schemeClr val="tx1">
                    <a:tint val="75000"/>
                  </a:schemeClr>
                </a:solidFill>
              </a:defRPr>
            </a:lvl9pPr>
          </a:lstStyle>
          <a:p>
            <a:pPr lvl="0"/>
            <a:r>
              <a:rPr lang="en-US"/>
              <a:t>Click to edit Master text styles</a:t>
            </a:r>
          </a:p>
        </p:txBody>
      </p:sp>
      <p:sp>
        <p:nvSpPr>
          <p:cNvPr id="8" name="Footer Placeholder 4"/>
          <p:cNvSpPr>
            <a:spLocks noGrp="1"/>
          </p:cNvSpPr>
          <p:nvPr>
            <p:ph type="ftr" sz="quarter" idx="11"/>
          </p:nvPr>
        </p:nvSpPr>
        <p:spPr>
          <a:xfrm>
            <a:off x="3028950" y="6177795"/>
            <a:ext cx="3086100" cy="198923"/>
          </a:xfrm>
        </p:spPr>
        <p:txBody>
          <a:bodyPr/>
          <a:lstStyle>
            <a:lvl1pPr>
              <a:defRPr sz="1000"/>
            </a:lvl1pPr>
          </a:lstStyle>
          <a:p>
            <a:endParaRPr lang="en-US" dirty="0"/>
          </a:p>
        </p:txBody>
      </p:sp>
      <p:pic>
        <p:nvPicPr>
          <p:cNvPr id="11" name="Picture 3" descr="Shape&#10;&#10;Description automatically generated with medium confidence">
            <a:extLst>
              <a:ext uri="{FF2B5EF4-FFF2-40B4-BE49-F238E27FC236}">
                <a16:creationId xmlns:a16="http://schemas.microsoft.com/office/drawing/2014/main" xmlns="" id="{27D84F77-DA40-EEDF-893D-E889A46AE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2" y="-39515"/>
            <a:ext cx="9144000" cy="1270603"/>
          </a:xfrm>
          <a:prstGeom prst="rect">
            <a:avLst/>
          </a:prstGeom>
        </p:spPr>
      </p:pic>
      <p:pic>
        <p:nvPicPr>
          <p:cNvPr id="7" name="Picture 9">
            <a:extLst>
              <a:ext uri="{FF2B5EF4-FFF2-40B4-BE49-F238E27FC236}">
                <a16:creationId xmlns:a16="http://schemas.microsoft.com/office/drawing/2014/main" xmlns="" id="{DBD5CB05-A268-391F-1785-75FC3B648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309320"/>
            <a:ext cx="9144000" cy="510413"/>
          </a:xfrm>
          <a:prstGeom prst="rect">
            <a:avLst/>
          </a:prstGeom>
        </p:spPr>
      </p:pic>
    </p:spTree>
    <p:extLst>
      <p:ext uri="{BB962C8B-B14F-4D97-AF65-F5344CB8AC3E}">
        <p14:creationId xmlns:p14="http://schemas.microsoft.com/office/powerpoint/2010/main" val="18364236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103"/>
            </a:lvl1pPr>
          </a:lstStyle>
          <a:p>
            <a:r>
              <a:rPr lang="en-US"/>
              <a:t>Click to edit Master title style</a:t>
            </a:r>
            <a:endParaRPr lang="en-US" dirty="0"/>
          </a:p>
        </p:txBody>
      </p:sp>
      <p:sp>
        <p:nvSpPr>
          <p:cNvPr id="3" name="Content Placeholder 2"/>
          <p:cNvSpPr>
            <a:spLocks noGrp="1"/>
          </p:cNvSpPr>
          <p:nvPr>
            <p:ph idx="1"/>
          </p:nvPr>
        </p:nvSpPr>
        <p:spPr>
          <a:xfrm>
            <a:off x="3887391" y="1267239"/>
            <a:ext cx="4629150" cy="4593814"/>
          </a:xfrm>
        </p:spPr>
        <p:txBody>
          <a:bodyPr/>
          <a:lstStyle>
            <a:lvl1pPr>
              <a:defRPr sz="3103"/>
            </a:lvl1pPr>
            <a:lvl2pPr>
              <a:defRPr sz="2715"/>
            </a:lvl2pPr>
            <a:lvl3pPr>
              <a:defRPr sz="2327"/>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552"/>
            </a:lvl1pPr>
            <a:lvl2pPr marL="443332" indent="0">
              <a:buNone/>
              <a:defRPr sz="1357"/>
            </a:lvl2pPr>
            <a:lvl3pPr marL="886664" indent="0">
              <a:buNone/>
              <a:defRPr sz="1164"/>
            </a:lvl3pPr>
            <a:lvl4pPr marL="1329997" indent="0">
              <a:buNone/>
              <a:defRPr sz="970"/>
            </a:lvl4pPr>
            <a:lvl5pPr marL="1773329" indent="0">
              <a:buNone/>
              <a:defRPr sz="970"/>
            </a:lvl5pPr>
            <a:lvl6pPr marL="2216661" indent="0">
              <a:buNone/>
              <a:defRPr sz="970"/>
            </a:lvl6pPr>
            <a:lvl7pPr marL="2659992" indent="0">
              <a:buNone/>
              <a:defRPr sz="970"/>
            </a:lvl7pPr>
            <a:lvl8pPr marL="3103326" indent="0">
              <a:buNone/>
              <a:defRPr sz="970"/>
            </a:lvl8pPr>
            <a:lvl9pPr marL="3546658" indent="0">
              <a:buNone/>
              <a:defRPr sz="970"/>
            </a:lvl9pPr>
          </a:lstStyle>
          <a:p>
            <a:pPr lvl="0"/>
            <a:r>
              <a:rPr lang="en-US"/>
              <a:t>Click to edit Master text styles</a:t>
            </a:r>
          </a:p>
        </p:txBody>
      </p:sp>
      <p:sp>
        <p:nvSpPr>
          <p:cNvPr id="9" name="Footer Placeholder 4"/>
          <p:cNvSpPr>
            <a:spLocks noGrp="1"/>
          </p:cNvSpPr>
          <p:nvPr>
            <p:ph type="ftr" sz="quarter" idx="11"/>
          </p:nvPr>
        </p:nvSpPr>
        <p:spPr>
          <a:xfrm>
            <a:off x="3028950" y="6177795"/>
            <a:ext cx="3086100" cy="198923"/>
          </a:xfrm>
        </p:spPr>
        <p:txBody>
          <a:bodyPr/>
          <a:lstStyle>
            <a:lvl1pPr>
              <a:defRPr sz="1000"/>
            </a:lvl1pPr>
          </a:lstStyle>
          <a:p>
            <a:endParaRPr lang="en-US" dirty="0"/>
          </a:p>
        </p:txBody>
      </p:sp>
      <p:pic>
        <p:nvPicPr>
          <p:cNvPr id="8" name="Picture 3" descr="Shape&#10;&#10;Description automatically generated with medium confidence">
            <a:extLst>
              <a:ext uri="{FF2B5EF4-FFF2-40B4-BE49-F238E27FC236}">
                <a16:creationId xmlns:a16="http://schemas.microsoft.com/office/drawing/2014/main" xmlns="" id="{27D84F77-DA40-EEDF-893D-E889A46AE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2" y="-39515"/>
            <a:ext cx="9144000" cy="1270603"/>
          </a:xfrm>
          <a:prstGeom prst="rect">
            <a:avLst/>
          </a:prstGeom>
        </p:spPr>
      </p:pic>
      <p:pic>
        <p:nvPicPr>
          <p:cNvPr id="11" name="Picture 9">
            <a:extLst>
              <a:ext uri="{FF2B5EF4-FFF2-40B4-BE49-F238E27FC236}">
                <a16:creationId xmlns:a16="http://schemas.microsoft.com/office/drawing/2014/main" xmlns="" id="{DBD5CB05-A268-391F-1785-75FC3B648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33" y="6347585"/>
            <a:ext cx="9144000" cy="510413"/>
          </a:xfrm>
          <a:prstGeom prst="rect">
            <a:avLst/>
          </a:prstGeom>
        </p:spPr>
      </p:pic>
    </p:spTree>
    <p:extLst>
      <p:ext uri="{BB962C8B-B14F-4D97-AF65-F5344CB8AC3E}">
        <p14:creationId xmlns:p14="http://schemas.microsoft.com/office/powerpoint/2010/main" val="26879577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7" name="Footer Placeholder 4"/>
          <p:cNvSpPr>
            <a:spLocks noGrp="1"/>
          </p:cNvSpPr>
          <p:nvPr>
            <p:ph type="ftr" sz="quarter" idx="11"/>
          </p:nvPr>
        </p:nvSpPr>
        <p:spPr>
          <a:xfrm>
            <a:off x="3028950" y="6177795"/>
            <a:ext cx="3086100" cy="198923"/>
          </a:xfrm>
        </p:spPr>
        <p:txBody>
          <a:bodyPr/>
          <a:lstStyle>
            <a:lvl1pPr>
              <a:defRPr sz="1000"/>
            </a:lvl1pPr>
          </a:lstStyle>
          <a:p>
            <a:endParaRPr lang="en-US" dirty="0"/>
          </a:p>
        </p:txBody>
      </p:sp>
      <p:pic>
        <p:nvPicPr>
          <p:cNvPr id="9" name="Picture 7" descr="Shape&#10;&#10;Description automatically generated with medium confidence">
            <a:extLst>
              <a:ext uri="{FF2B5EF4-FFF2-40B4-BE49-F238E27FC236}">
                <a16:creationId xmlns:a16="http://schemas.microsoft.com/office/drawing/2014/main" xmlns="" id="{BC81C456-5220-D22A-0B32-3A487EB02A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2" y="-39515"/>
            <a:ext cx="9144000" cy="1270603"/>
          </a:xfrm>
          <a:prstGeom prst="rect">
            <a:avLst/>
          </a:prstGeom>
        </p:spPr>
      </p:pic>
      <p:pic>
        <p:nvPicPr>
          <p:cNvPr id="6" name="Picture 9">
            <a:extLst>
              <a:ext uri="{FF2B5EF4-FFF2-40B4-BE49-F238E27FC236}">
                <a16:creationId xmlns:a16="http://schemas.microsoft.com/office/drawing/2014/main" xmlns="" id="{DBD5CB05-A268-391F-1785-75FC3B648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33" y="6347585"/>
            <a:ext cx="9144000" cy="510413"/>
          </a:xfrm>
          <a:prstGeom prst="rect">
            <a:avLst/>
          </a:prstGeom>
        </p:spPr>
      </p:pic>
    </p:spTree>
    <p:extLst>
      <p:ext uri="{BB962C8B-B14F-4D97-AF65-F5344CB8AC3E}">
        <p14:creationId xmlns:p14="http://schemas.microsoft.com/office/powerpoint/2010/main" val="34594565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628650" y="1825631"/>
            <a:ext cx="7886700" cy="42962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6177795"/>
            <a:ext cx="3086100" cy="198923"/>
          </a:xfrm>
        </p:spPr>
        <p:txBody>
          <a:bodyPr/>
          <a:lstStyle>
            <a:lvl1pPr>
              <a:defRPr sz="1000" b="1"/>
            </a:lvl1pPr>
          </a:lstStyle>
          <a:p>
            <a:endParaRPr lang="en-US" dirty="0"/>
          </a:p>
        </p:txBody>
      </p:sp>
      <p:pic>
        <p:nvPicPr>
          <p:cNvPr id="8" name="Picture 7" descr="Shape&#10;&#10;Description automatically generated with medium confidence">
            <a:extLst>
              <a:ext uri="{FF2B5EF4-FFF2-40B4-BE49-F238E27FC236}">
                <a16:creationId xmlns:a16="http://schemas.microsoft.com/office/drawing/2014/main" xmlns="" id="{BC81C456-5220-D22A-0B32-3A487EB02A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2" y="-39515"/>
            <a:ext cx="9144000" cy="1270603"/>
          </a:xfrm>
          <a:prstGeom prst="rect">
            <a:avLst/>
          </a:prstGeom>
        </p:spPr>
      </p:pic>
      <p:pic>
        <p:nvPicPr>
          <p:cNvPr id="7" name="Picture 9">
            <a:extLst>
              <a:ext uri="{FF2B5EF4-FFF2-40B4-BE49-F238E27FC236}">
                <a16:creationId xmlns:a16="http://schemas.microsoft.com/office/drawing/2014/main" xmlns="" id="{DBD5CB05-A268-391F-1785-75FC3B648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33" y="6347585"/>
            <a:ext cx="9144000" cy="510413"/>
          </a:xfrm>
          <a:prstGeom prst="rect">
            <a:avLst/>
          </a:prstGeom>
        </p:spPr>
      </p:pic>
    </p:spTree>
    <p:extLst>
      <p:ext uri="{BB962C8B-B14F-4D97-AF65-F5344CB8AC3E}">
        <p14:creationId xmlns:p14="http://schemas.microsoft.com/office/powerpoint/2010/main" val="11141167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Σύγκριση">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629842" y="1681167"/>
            <a:ext cx="3868340" cy="823912"/>
          </a:xfrm>
        </p:spPr>
        <p:txBody>
          <a:bodyPr anchor="b"/>
          <a:lstStyle>
            <a:lvl1pPr marL="0" indent="0">
              <a:buNone/>
              <a:defRPr sz="1800" b="1"/>
            </a:lvl1pPr>
            <a:lvl2pPr marL="342879" indent="0">
              <a:buNone/>
              <a:defRPr sz="1500" b="1"/>
            </a:lvl2pPr>
            <a:lvl3pPr marL="685758" indent="0">
              <a:buNone/>
              <a:defRPr sz="1350" b="1"/>
            </a:lvl3pPr>
            <a:lvl4pPr marL="1028638" indent="0">
              <a:buNone/>
              <a:defRPr sz="1200" b="1"/>
            </a:lvl4pPr>
            <a:lvl5pPr marL="1371516" indent="0">
              <a:buNone/>
              <a:defRPr sz="1200" b="1"/>
            </a:lvl5pPr>
            <a:lvl6pPr marL="1714395" indent="0">
              <a:buNone/>
              <a:defRPr sz="1200" b="1"/>
            </a:lvl6pPr>
            <a:lvl7pPr marL="2057274" indent="0">
              <a:buNone/>
              <a:defRPr sz="1200" b="1"/>
            </a:lvl7pPr>
            <a:lvl8pPr marL="2400153" indent="0">
              <a:buNone/>
              <a:defRPr sz="1200" b="1"/>
            </a:lvl8pPr>
            <a:lvl9pPr marL="2743033" indent="0">
              <a:buNone/>
              <a:defRPr sz="1200" b="1"/>
            </a:lvl9pPr>
          </a:lstStyle>
          <a:p>
            <a:pPr lvl="0"/>
            <a:r>
              <a:rPr lang="el-GR" dirty="0"/>
              <a:t>Επεξεργασία στυλ υποδείγματος κειμένου</a:t>
            </a:r>
          </a:p>
        </p:txBody>
      </p:sp>
      <p:sp>
        <p:nvSpPr>
          <p:cNvPr id="4" name="Θέση περιεχομένου 3"/>
          <p:cNvSpPr>
            <a:spLocks noGrp="1"/>
          </p:cNvSpPr>
          <p:nvPr>
            <p:ph sz="half" idx="2"/>
          </p:nvPr>
        </p:nvSpPr>
        <p:spPr>
          <a:xfrm>
            <a:off x="629842" y="2505079"/>
            <a:ext cx="3868340" cy="368458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Θέση κειμένου 4"/>
          <p:cNvSpPr>
            <a:spLocks noGrp="1"/>
          </p:cNvSpPr>
          <p:nvPr>
            <p:ph type="body" sz="quarter" idx="3"/>
          </p:nvPr>
        </p:nvSpPr>
        <p:spPr>
          <a:xfrm>
            <a:off x="4629150" y="1681167"/>
            <a:ext cx="3887391" cy="823912"/>
          </a:xfrm>
        </p:spPr>
        <p:txBody>
          <a:bodyPr anchor="b"/>
          <a:lstStyle>
            <a:lvl1pPr marL="0" indent="0">
              <a:buNone/>
              <a:defRPr sz="1800" b="1"/>
            </a:lvl1pPr>
            <a:lvl2pPr marL="342879" indent="0">
              <a:buNone/>
              <a:defRPr sz="1500" b="1"/>
            </a:lvl2pPr>
            <a:lvl3pPr marL="685758" indent="0">
              <a:buNone/>
              <a:defRPr sz="1350" b="1"/>
            </a:lvl3pPr>
            <a:lvl4pPr marL="1028638" indent="0">
              <a:buNone/>
              <a:defRPr sz="1200" b="1"/>
            </a:lvl4pPr>
            <a:lvl5pPr marL="1371516" indent="0">
              <a:buNone/>
              <a:defRPr sz="1200" b="1"/>
            </a:lvl5pPr>
            <a:lvl6pPr marL="1714395" indent="0">
              <a:buNone/>
              <a:defRPr sz="1200" b="1"/>
            </a:lvl6pPr>
            <a:lvl7pPr marL="2057274" indent="0">
              <a:buNone/>
              <a:defRPr sz="1200" b="1"/>
            </a:lvl7pPr>
            <a:lvl8pPr marL="2400153" indent="0">
              <a:buNone/>
              <a:defRPr sz="1200" b="1"/>
            </a:lvl8pPr>
            <a:lvl9pPr marL="2743033" indent="0">
              <a:buNone/>
              <a:defRPr sz="12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4629150" y="2505079"/>
            <a:ext cx="3887391"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1" name="Footer Placeholder 4"/>
          <p:cNvSpPr>
            <a:spLocks noGrp="1"/>
          </p:cNvSpPr>
          <p:nvPr>
            <p:ph type="ftr" sz="quarter" idx="11"/>
          </p:nvPr>
        </p:nvSpPr>
        <p:spPr>
          <a:xfrm>
            <a:off x="3028950" y="6177795"/>
            <a:ext cx="3086100" cy="198923"/>
          </a:xfrm>
        </p:spPr>
        <p:txBody>
          <a:bodyPr/>
          <a:lstStyle>
            <a:lvl1pPr>
              <a:defRPr sz="1000"/>
            </a:lvl1pPr>
          </a:lstStyle>
          <a:p>
            <a:endParaRPr lang="en-US" dirty="0"/>
          </a:p>
        </p:txBody>
      </p:sp>
      <p:pic>
        <p:nvPicPr>
          <p:cNvPr id="13" name="Picture 7" descr="Shape&#10;&#10;Description automatically generated with medium confidence">
            <a:extLst>
              <a:ext uri="{FF2B5EF4-FFF2-40B4-BE49-F238E27FC236}">
                <a16:creationId xmlns:a16="http://schemas.microsoft.com/office/drawing/2014/main" xmlns="" id="{BC81C456-5220-D22A-0B32-3A487EB02A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2" y="-39515"/>
            <a:ext cx="9144000" cy="1270603"/>
          </a:xfrm>
          <a:prstGeom prst="rect">
            <a:avLst/>
          </a:prstGeom>
        </p:spPr>
      </p:pic>
      <p:pic>
        <p:nvPicPr>
          <p:cNvPr id="10" name="Picture 9">
            <a:extLst>
              <a:ext uri="{FF2B5EF4-FFF2-40B4-BE49-F238E27FC236}">
                <a16:creationId xmlns:a16="http://schemas.microsoft.com/office/drawing/2014/main" xmlns="" id="{DBD5CB05-A268-391F-1785-75FC3B648A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33" y="6347585"/>
            <a:ext cx="9144000" cy="510413"/>
          </a:xfrm>
          <a:prstGeom prst="rect">
            <a:avLst/>
          </a:prstGeom>
        </p:spPr>
      </p:pic>
      <p:sp>
        <p:nvSpPr>
          <p:cNvPr id="7" name="Τίτλος 6"/>
          <p:cNvSpPr>
            <a:spLocks noGrp="1"/>
          </p:cNvSpPr>
          <p:nvPr>
            <p:ph type="title"/>
          </p:nvPr>
        </p:nvSpPr>
        <p:spPr/>
        <p:txBody>
          <a:bodyPr/>
          <a:lstStyle/>
          <a:p>
            <a:r>
              <a:rPr lang="el-GR" smtClean="0"/>
              <a:t>Στυλ κύριου τίτλου</a:t>
            </a:r>
            <a:endParaRPr lang="el-GR"/>
          </a:p>
        </p:txBody>
      </p:sp>
    </p:spTree>
    <p:extLst>
      <p:ext uri="{BB962C8B-B14F-4D97-AF65-F5344CB8AC3E}">
        <p14:creationId xmlns:p14="http://schemas.microsoft.com/office/powerpoint/2010/main" val="32007782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110444" y="476672"/>
            <a:ext cx="6923112" cy="736601"/>
          </a:xfrm>
          <a:prstGeom prst="rect">
            <a:avLst/>
          </a:prstGeom>
        </p:spPr>
        <p:txBody>
          <a:bodyPr vert="horz" lIns="91440" tIns="45720" rIns="91440" bIns="45720" rtlCol="0" anchor="ctr">
            <a:normAutofit/>
          </a:bodyPr>
          <a:lstStyle/>
          <a:p>
            <a:r>
              <a:rPr lang="el-GR" dirty="0"/>
              <a:t>Κάντε κλικ για επεξεργασία του τίτλου</a:t>
            </a:r>
          </a:p>
        </p:txBody>
      </p:sp>
      <p:sp>
        <p:nvSpPr>
          <p:cNvPr id="7" name="Text Placeholder 6">
            <a:extLst>
              <a:ext uri="{FF2B5EF4-FFF2-40B4-BE49-F238E27FC236}">
                <a16:creationId xmlns:a16="http://schemas.microsoft.com/office/drawing/2014/main" xmlns="" id="{CB1DD50D-B079-0477-4891-23CD5CACC669}"/>
              </a:ext>
            </a:extLst>
          </p:cNvPr>
          <p:cNvSpPr>
            <a:spLocks noGrp="1"/>
          </p:cNvSpPr>
          <p:nvPr>
            <p:ph type="body" idx="1"/>
          </p:nvPr>
        </p:nvSpPr>
        <p:spPr>
          <a:xfrm>
            <a:off x="1110444" y="1825625"/>
            <a:ext cx="692311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4" r:id="rId4"/>
    <p:sldLayoutId id="2147483656" r:id="rId5"/>
    <p:sldLayoutId id="2147483657" r:id="rId6"/>
    <p:sldLayoutId id="2147483658" r:id="rId7"/>
    <p:sldLayoutId id="2147483659" r:id="rId8"/>
    <p:sldLayoutId id="2147483660" r:id="rId9"/>
  </p:sldLayoutIdLst>
  <p:timing>
    <p:tnLst>
      <p:par>
        <p:cTn id="1" dur="indefinite" restart="never" nodeType="tmRoot"/>
      </p:par>
    </p:tnLst>
  </p:timing>
  <p:hf sldNum="0" hdr="0" ftr="0" dt="0"/>
  <p:txStyles>
    <p:titleStyle>
      <a:lvl1pPr algn="ctr" defTabSz="9144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6.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20.emf"/></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txBox="1">
            <a:spLocks/>
          </p:cNvSpPr>
          <p:nvPr/>
        </p:nvSpPr>
        <p:spPr>
          <a:xfrm>
            <a:off x="3923928" y="2596345"/>
            <a:ext cx="5225265" cy="904663"/>
          </a:xfrm>
          <a:prstGeom prst="rect">
            <a:avLst/>
          </a:prstGeom>
        </p:spPr>
        <p:txBody>
          <a:bodyPr/>
          <a:lstStyle>
            <a:lvl1pPr algn="ctr" defTabSz="914400" rtl="0" eaLnBrk="1" latinLnBrk="0" hangingPunct="1">
              <a:spcBef>
                <a:spcPct val="0"/>
              </a:spcBef>
              <a:buNone/>
              <a:defRPr sz="2400" kern="1200">
                <a:solidFill>
                  <a:schemeClr val="tx1"/>
                </a:solidFill>
                <a:latin typeface="+mj-lt"/>
                <a:ea typeface="+mj-ea"/>
                <a:cs typeface="+mj-cs"/>
              </a:defRPr>
            </a:lvl1pPr>
          </a:lstStyle>
          <a:p>
            <a:r>
              <a:rPr lang="el-GR" sz="2800" b="1" dirty="0" smtClean="0">
                <a:solidFill>
                  <a:schemeClr val="bg1"/>
                </a:solidFill>
              </a:rPr>
              <a:t>1</a:t>
            </a:r>
            <a:r>
              <a:rPr lang="el-GR" sz="2800" b="1" baseline="30000" dirty="0" smtClean="0">
                <a:solidFill>
                  <a:schemeClr val="bg1"/>
                </a:solidFill>
              </a:rPr>
              <a:t>η</a:t>
            </a:r>
            <a:r>
              <a:rPr lang="el-GR" sz="2800" b="1" dirty="0" smtClean="0">
                <a:solidFill>
                  <a:schemeClr val="bg1"/>
                </a:solidFill>
              </a:rPr>
              <a:t> Δημόσια Διαβούλευση</a:t>
            </a:r>
            <a:r>
              <a:rPr lang="en-US" b="1" dirty="0" smtClean="0">
                <a:solidFill>
                  <a:schemeClr val="bg1"/>
                </a:solidFill>
              </a:rPr>
              <a:t/>
            </a:r>
            <a:br>
              <a:rPr lang="en-US" b="1" dirty="0" smtClean="0">
                <a:solidFill>
                  <a:schemeClr val="bg1"/>
                </a:solidFill>
              </a:rPr>
            </a:br>
            <a:r>
              <a:rPr lang="el-GR" sz="2000" b="1" dirty="0" smtClean="0">
                <a:solidFill>
                  <a:schemeClr val="bg1"/>
                </a:solidFill>
              </a:rPr>
              <a:t>ΣΒΑΚ ευρύτερης περιοχής ΠΑΦΟΥ </a:t>
            </a:r>
            <a:endParaRPr lang="el-GR" b="1" dirty="0">
              <a:solidFill>
                <a:schemeClr val="bg1"/>
              </a:solidFill>
            </a:endParaRPr>
          </a:p>
        </p:txBody>
      </p:sp>
      <p:sp>
        <p:nvSpPr>
          <p:cNvPr id="6" name="Υπότιτλος 2"/>
          <p:cNvSpPr txBox="1">
            <a:spLocks/>
          </p:cNvSpPr>
          <p:nvPr/>
        </p:nvSpPr>
        <p:spPr>
          <a:xfrm>
            <a:off x="3923929" y="3507188"/>
            <a:ext cx="5220072" cy="401835"/>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2000" dirty="0" smtClean="0">
                <a:solidFill>
                  <a:schemeClr val="bg1"/>
                </a:solidFill>
              </a:rPr>
              <a:t>10 Μάϊου 2023</a:t>
            </a:r>
            <a:endParaRPr lang="el-GR" sz="2000" dirty="0">
              <a:solidFill>
                <a:schemeClr val="bg1"/>
              </a:solidFill>
            </a:endParaRPr>
          </a:p>
        </p:txBody>
      </p:sp>
    </p:spTree>
    <p:extLst>
      <p:ext uri="{BB962C8B-B14F-4D97-AF65-F5344CB8AC3E}">
        <p14:creationId xmlns:p14="http://schemas.microsoft.com/office/powerpoint/2010/main" val="4229046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sz="quarter" idx="10"/>
          </p:nvPr>
        </p:nvSpPr>
        <p:spPr>
          <a:xfrm>
            <a:off x="827088" y="1268760"/>
            <a:ext cx="7273304" cy="5184477"/>
          </a:xfrm>
        </p:spPr>
        <p:txBody>
          <a:bodyPr>
            <a:normAutofit fontScale="92500" lnSpcReduction="10000"/>
          </a:bodyPr>
          <a:lstStyle/>
          <a:p>
            <a:r>
              <a:rPr lang="el-GR" sz="2100" u="sng" dirty="0" smtClean="0"/>
              <a:t>Άλλα </a:t>
            </a:r>
            <a:r>
              <a:rPr lang="el-GR" sz="2100" u="sng" dirty="0"/>
              <a:t>προβλήματα </a:t>
            </a:r>
            <a:r>
              <a:rPr lang="el-GR" sz="2100" dirty="0" smtClean="0"/>
              <a:t>είναι</a:t>
            </a:r>
            <a:r>
              <a:rPr lang="el-GR" sz="2100" dirty="0"/>
              <a:t>:</a:t>
            </a:r>
          </a:p>
          <a:p>
            <a:pPr lvl="1"/>
            <a:r>
              <a:rPr lang="el-GR" sz="1700" dirty="0" smtClean="0"/>
              <a:t>Θέματα προσβασιμότητας για άτομα με αναπηρία</a:t>
            </a:r>
          </a:p>
          <a:p>
            <a:pPr lvl="1"/>
            <a:r>
              <a:rPr lang="el-GR" sz="1700" dirty="0" smtClean="0"/>
              <a:t>Παράνομες επεμβάσεις </a:t>
            </a:r>
            <a:r>
              <a:rPr lang="el-GR" sz="1700" dirty="0"/>
              <a:t>στα πεζοδρόμια</a:t>
            </a:r>
          </a:p>
          <a:p>
            <a:pPr lvl="1"/>
            <a:r>
              <a:rPr lang="el-GR" sz="1700" dirty="0" smtClean="0"/>
              <a:t>Απουσία ανοιχτών δημόσιων χώρων &amp; πάρκων</a:t>
            </a:r>
            <a:endParaRPr lang="el-GR" sz="1700" dirty="0"/>
          </a:p>
          <a:p>
            <a:pPr lvl="1"/>
            <a:r>
              <a:rPr lang="el-GR" sz="1700" dirty="0" smtClean="0"/>
              <a:t>Οπτική όχληση</a:t>
            </a:r>
          </a:p>
          <a:p>
            <a:r>
              <a:rPr lang="el-GR" sz="2100" dirty="0" smtClean="0"/>
              <a:t>Επακόλουθη συνέπεια, η </a:t>
            </a:r>
            <a:r>
              <a:rPr lang="el-GR" sz="2100" u="sng" dirty="0" smtClean="0"/>
              <a:t>υποβάθμιση της ποιότητας ζωής</a:t>
            </a:r>
            <a:r>
              <a:rPr lang="el-GR" sz="2100" dirty="0" smtClean="0"/>
              <a:t>, λόγω:</a:t>
            </a:r>
          </a:p>
          <a:p>
            <a:pPr lvl="1"/>
            <a:r>
              <a:rPr lang="el-GR" sz="1700" dirty="0"/>
              <a:t>Υψηλού </a:t>
            </a:r>
            <a:r>
              <a:rPr lang="el-GR" sz="1700" dirty="0" smtClean="0"/>
              <a:t>κόστους μετακίνησης</a:t>
            </a:r>
          </a:p>
          <a:p>
            <a:pPr lvl="1"/>
            <a:r>
              <a:rPr lang="el-GR" sz="1700" dirty="0" smtClean="0"/>
              <a:t>Ατμοσφαιρικής ρύπανσης &amp; ηχορύπανσης</a:t>
            </a:r>
          </a:p>
          <a:p>
            <a:pPr lvl="1"/>
            <a:r>
              <a:rPr lang="el-GR" sz="1700" dirty="0" smtClean="0"/>
              <a:t>Τροχαίων ατυχημάτων</a:t>
            </a:r>
          </a:p>
          <a:p>
            <a:pPr lvl="1"/>
            <a:r>
              <a:rPr lang="el-GR" sz="1700" dirty="0" smtClean="0"/>
              <a:t>Κακής προσβασιμότητας</a:t>
            </a:r>
          </a:p>
          <a:p>
            <a:r>
              <a:rPr lang="el-GR" sz="2100" dirty="0" smtClean="0"/>
              <a:t>Ύπαρξη πέντε (5) </a:t>
            </a:r>
            <a:r>
              <a:rPr lang="el-GR" sz="2100" u="sng" dirty="0" smtClean="0"/>
              <a:t>Περιοχών Ειδικού Χαρακτήρα (ΠΕΧ)</a:t>
            </a:r>
            <a:r>
              <a:rPr lang="el-GR" sz="2100" dirty="0" smtClean="0"/>
              <a:t>:</a:t>
            </a:r>
          </a:p>
          <a:p>
            <a:pPr lvl="1"/>
            <a:r>
              <a:rPr lang="el-GR" sz="1700" dirty="0" smtClean="0"/>
              <a:t>Ιστορικό/ παραδοσιακό </a:t>
            </a:r>
            <a:r>
              <a:rPr lang="el-GR" sz="1700" dirty="0"/>
              <a:t>κέντρο της </a:t>
            </a:r>
            <a:r>
              <a:rPr lang="el-GR" sz="1700" dirty="0" smtClean="0"/>
              <a:t>πόλης</a:t>
            </a:r>
          </a:p>
          <a:p>
            <a:pPr lvl="1"/>
            <a:r>
              <a:rPr lang="el-GR" sz="1700" dirty="0" smtClean="0"/>
              <a:t>Ενορία Αγίου Θεοδώρου/ περιοχή </a:t>
            </a:r>
            <a:r>
              <a:rPr lang="el-GR" sz="1700" dirty="0" err="1" smtClean="0"/>
              <a:t>Μουσαλλά</a:t>
            </a:r>
            <a:r>
              <a:rPr lang="el-GR" sz="1700" dirty="0"/>
              <a:t> (</a:t>
            </a:r>
            <a:r>
              <a:rPr lang="el-GR" sz="1700" dirty="0" err="1"/>
              <a:t>πετρόκτιστα</a:t>
            </a:r>
            <a:r>
              <a:rPr lang="el-GR" sz="1700" dirty="0"/>
              <a:t> </a:t>
            </a:r>
            <a:r>
              <a:rPr lang="el-GR" sz="1700" dirty="0" smtClean="0"/>
              <a:t>νεοκλασικά </a:t>
            </a:r>
            <a:r>
              <a:rPr lang="el-GR" sz="1700" dirty="0"/>
              <a:t>κτίρια)</a:t>
            </a:r>
            <a:endParaRPr lang="el-GR" sz="1700" dirty="0" smtClean="0"/>
          </a:p>
          <a:p>
            <a:pPr lvl="1"/>
            <a:r>
              <a:rPr lang="el-GR" sz="1700" dirty="0" smtClean="0"/>
              <a:t>Περιοχή Μούτταλου</a:t>
            </a:r>
            <a:r>
              <a:rPr lang="el-GR" sz="1700" dirty="0"/>
              <a:t> (</a:t>
            </a:r>
            <a:r>
              <a:rPr lang="el-GR" sz="1700" dirty="0" smtClean="0"/>
              <a:t>τουρκομαχαλάς</a:t>
            </a:r>
            <a:r>
              <a:rPr lang="el-GR" sz="1700" dirty="0" smtClean="0"/>
              <a:t>)</a:t>
            </a:r>
          </a:p>
          <a:p>
            <a:pPr lvl="1"/>
            <a:r>
              <a:rPr lang="el-GR" sz="1700" dirty="0" smtClean="0"/>
              <a:t>Περιοχή γύρω </a:t>
            </a:r>
            <a:r>
              <a:rPr lang="el-GR" sz="1700" dirty="0"/>
              <a:t>από την εκκλησία της Παναγίας της </a:t>
            </a:r>
            <a:r>
              <a:rPr lang="el-GR" sz="1700" dirty="0" err="1" smtClean="0"/>
              <a:t>Θεοσκέπαστης</a:t>
            </a:r>
            <a:endParaRPr lang="el-GR" sz="1700" dirty="0" smtClean="0"/>
          </a:p>
          <a:p>
            <a:pPr lvl="1"/>
            <a:r>
              <a:rPr lang="el-GR" sz="1700" dirty="0" smtClean="0"/>
              <a:t>Πυρήνες των </a:t>
            </a:r>
            <a:r>
              <a:rPr lang="el-GR" sz="1700" dirty="0"/>
              <a:t>παραδοσιακών οικισμών των κοινοτήτων που περιλαμβάνονται στην περιοχή του Τοπικού </a:t>
            </a:r>
            <a:r>
              <a:rPr lang="el-GR" sz="1700" dirty="0" smtClean="0"/>
              <a:t>Σχεδίου Πάφου  </a:t>
            </a:r>
          </a:p>
        </p:txBody>
      </p:sp>
      <p:sp>
        <p:nvSpPr>
          <p:cNvPr id="4" name="Τίτλος 3"/>
          <p:cNvSpPr>
            <a:spLocks noGrp="1"/>
          </p:cNvSpPr>
          <p:nvPr>
            <p:ph type="title"/>
          </p:nvPr>
        </p:nvSpPr>
        <p:spPr/>
        <p:txBody>
          <a:bodyPr/>
          <a:lstStyle/>
          <a:p>
            <a:r>
              <a:rPr lang="el-GR" dirty="0"/>
              <a:t>Χαρακτηριστικά &amp; </a:t>
            </a:r>
            <a:r>
              <a:rPr lang="el-GR" dirty="0" smtClean="0"/>
              <a:t>ιδιαιτερότητες της ΠΜ (5)</a:t>
            </a:r>
            <a:endParaRPr lang="el-GR" dirty="0"/>
          </a:p>
        </p:txBody>
      </p:sp>
    </p:spTree>
    <p:extLst>
      <p:ext uri="{BB962C8B-B14F-4D97-AF65-F5344CB8AC3E}">
        <p14:creationId xmlns:p14="http://schemas.microsoft.com/office/powerpoint/2010/main" val="2968618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6000" dirty="0">
                <a:solidFill>
                  <a:srgbClr val="009999"/>
                </a:solidFill>
                <a:latin typeface="Calibri" pitchFamily="34" charset="0"/>
              </a:rPr>
              <a:t>Η πολιτική της πόλης για το μέλλον</a:t>
            </a:r>
            <a:endParaRPr lang="el-GR" dirty="0"/>
          </a:p>
        </p:txBody>
      </p:sp>
      <p:sp>
        <p:nvSpPr>
          <p:cNvPr id="3" name="Θέση κειμένου 2"/>
          <p:cNvSpPr>
            <a:spLocks noGrp="1"/>
          </p:cNvSpPr>
          <p:nvPr>
            <p:ph type="body" idx="1"/>
          </p:nvPr>
        </p:nvSpPr>
        <p:spPr/>
        <p:txBody>
          <a:bodyPr/>
          <a:lstStyle/>
          <a:p>
            <a:r>
              <a:rPr lang="el-GR" dirty="0"/>
              <a:t>Με προσανατολισμό την βιώσιμη αστική κινητικότητα</a:t>
            </a:r>
          </a:p>
        </p:txBody>
      </p:sp>
    </p:spTree>
    <p:extLst>
      <p:ext uri="{BB962C8B-B14F-4D97-AF65-F5344CB8AC3E}">
        <p14:creationId xmlns:p14="http://schemas.microsoft.com/office/powerpoint/2010/main" val="2894814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ΤΟΠΙΚΟ ΣΧΕΔΙΟ ΠΑΦΟΥ</a:t>
            </a:r>
            <a:endParaRPr lang="el-GR" dirty="0"/>
          </a:p>
        </p:txBody>
      </p:sp>
      <p:sp>
        <p:nvSpPr>
          <p:cNvPr id="3" name="Θέση περιεχομένου 2"/>
          <p:cNvSpPr>
            <a:spLocks noGrp="1"/>
          </p:cNvSpPr>
          <p:nvPr>
            <p:ph idx="1"/>
          </p:nvPr>
        </p:nvSpPr>
        <p:spPr/>
        <p:txBody>
          <a:bodyPr>
            <a:normAutofit fontScale="77500" lnSpcReduction="20000"/>
          </a:bodyPr>
          <a:lstStyle/>
          <a:p>
            <a:pPr marL="514350" indent="-514350">
              <a:buFont typeface="+mj-lt"/>
              <a:buAutoNum type="arabicPeriod"/>
            </a:pPr>
            <a:r>
              <a:rPr lang="el-GR" dirty="0"/>
              <a:t>Κυκλοφοριακή πολιτική – Βιώσιμη Κινητικότητα</a:t>
            </a:r>
          </a:p>
          <a:p>
            <a:pPr marL="514350" indent="-514350">
              <a:buFont typeface="+mj-lt"/>
              <a:buAutoNum type="arabicPeriod"/>
            </a:pPr>
            <a:r>
              <a:rPr lang="el-GR" dirty="0" err="1"/>
              <a:t>Χωροθετική</a:t>
            </a:r>
            <a:r>
              <a:rPr lang="el-GR" dirty="0"/>
              <a:t> Στεγαστική Πολιτική</a:t>
            </a:r>
          </a:p>
          <a:p>
            <a:pPr marL="514350" indent="-514350">
              <a:buFont typeface="+mj-lt"/>
              <a:buAutoNum type="arabicPeriod"/>
            </a:pPr>
            <a:r>
              <a:rPr lang="el-GR" dirty="0" err="1"/>
              <a:t>Χωροθετική</a:t>
            </a:r>
            <a:r>
              <a:rPr lang="el-GR" dirty="0"/>
              <a:t> Πολιτική Εμπορικής Ανάπτυξης &amp; Γραφείων</a:t>
            </a:r>
          </a:p>
          <a:p>
            <a:pPr marL="514350" indent="-514350">
              <a:buFont typeface="+mj-lt"/>
              <a:buAutoNum type="arabicPeriod"/>
            </a:pPr>
            <a:r>
              <a:rPr lang="el-GR" dirty="0"/>
              <a:t>Πολιτική Συντελεστών Δόμησης - Πυκνότητας Ανάπτυξης</a:t>
            </a:r>
          </a:p>
          <a:p>
            <a:pPr marL="514350" indent="-514350">
              <a:buFont typeface="+mj-lt"/>
              <a:buAutoNum type="arabicPeriod"/>
            </a:pPr>
            <a:r>
              <a:rPr lang="el-GR" dirty="0" smtClean="0"/>
              <a:t>Πολιτική για το Περιβάλλον</a:t>
            </a:r>
            <a:endParaRPr lang="el-GR" dirty="0"/>
          </a:p>
          <a:p>
            <a:pPr marL="514350" indent="-514350">
              <a:buFont typeface="+mj-lt"/>
              <a:buAutoNum type="arabicPeriod"/>
            </a:pPr>
            <a:r>
              <a:rPr lang="el-GR" dirty="0" smtClean="0"/>
              <a:t>Πολιτική για τις Ιστορικές </a:t>
            </a:r>
            <a:r>
              <a:rPr lang="el-GR" dirty="0"/>
              <a:t>&amp; Παραδοσιακές </a:t>
            </a:r>
            <a:r>
              <a:rPr lang="el-GR" dirty="0" smtClean="0"/>
              <a:t>Περιοχές</a:t>
            </a:r>
            <a:endParaRPr lang="el-GR" dirty="0"/>
          </a:p>
        </p:txBody>
      </p:sp>
      <p:sp>
        <p:nvSpPr>
          <p:cNvPr id="4" name="Θέση κειμένου 3"/>
          <p:cNvSpPr>
            <a:spLocks noGrp="1"/>
          </p:cNvSpPr>
          <p:nvPr>
            <p:ph type="body" sz="half" idx="2"/>
          </p:nvPr>
        </p:nvSpPr>
        <p:spPr/>
        <p:txBody>
          <a:bodyPr/>
          <a:lstStyle/>
          <a:p>
            <a:pPr marL="342900" indent="-342900">
              <a:buFont typeface="Arial" panose="020B0604020202020204" pitchFamily="34" charset="0"/>
              <a:buChar char="•"/>
            </a:pPr>
            <a:r>
              <a:rPr lang="el-GR" dirty="0" smtClean="0"/>
              <a:t>Το έγγραφο πολιτικής που θέτει το πλαίσιο, εντός του οποίου θα διαμορφωθούν οι προτάσεις μέτρων του ΣΒΑΚ</a:t>
            </a:r>
          </a:p>
          <a:p>
            <a:pPr marL="342900" indent="-342900">
              <a:buFont typeface="Arial" panose="020B0604020202020204" pitchFamily="34" charset="0"/>
              <a:buChar char="•"/>
            </a:pPr>
            <a:r>
              <a:rPr lang="el-GR" dirty="0"/>
              <a:t>Έξι (6) οι </a:t>
            </a:r>
            <a:r>
              <a:rPr lang="el-GR" dirty="0" smtClean="0"/>
              <a:t>επιμέρους ενότητες </a:t>
            </a:r>
            <a:r>
              <a:rPr lang="el-GR" dirty="0"/>
              <a:t>του Τοπικού </a:t>
            </a:r>
            <a:r>
              <a:rPr lang="el-GR" dirty="0" smtClean="0"/>
              <a:t>Σχεδίου, </a:t>
            </a:r>
            <a:r>
              <a:rPr lang="el-GR" dirty="0"/>
              <a:t>που σχετίζονται με τους στόχους &amp; το αντικείμενο του ΣΒΑΚ</a:t>
            </a:r>
          </a:p>
        </p:txBody>
      </p:sp>
    </p:spTree>
    <p:extLst>
      <p:ext uri="{BB962C8B-B14F-4D97-AF65-F5344CB8AC3E}">
        <p14:creationId xmlns:p14="http://schemas.microsoft.com/office/powerpoint/2010/main" val="2538175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ΤΟΠΙΚΟ ΣΧΕΔΙΟ ΠΑΦΟΥ</a:t>
            </a:r>
            <a:endParaRPr lang="el-GR" dirty="0"/>
          </a:p>
        </p:txBody>
      </p:sp>
      <p:sp>
        <p:nvSpPr>
          <p:cNvPr id="3" name="Θέση περιεχομένου 2"/>
          <p:cNvSpPr>
            <a:spLocks noGrp="1"/>
          </p:cNvSpPr>
          <p:nvPr>
            <p:ph idx="1"/>
          </p:nvPr>
        </p:nvSpPr>
        <p:spPr>
          <a:xfrm>
            <a:off x="3887391" y="1267238"/>
            <a:ext cx="4629150" cy="5114089"/>
          </a:xfrm>
        </p:spPr>
        <p:txBody>
          <a:bodyPr>
            <a:noAutofit/>
          </a:bodyPr>
          <a:lstStyle/>
          <a:p>
            <a:pPr marL="0" indent="0">
              <a:buNone/>
            </a:pPr>
            <a:r>
              <a:rPr lang="el-GR" sz="1400" u="sng" dirty="0" smtClean="0"/>
              <a:t>ΓΕΝΙΚΟΙ ΣΤΟΧΟΙ</a:t>
            </a:r>
          </a:p>
          <a:p>
            <a:pPr marL="514350" indent="-514350">
              <a:buFont typeface="+mj-lt"/>
              <a:buAutoNum type="arabicPeriod"/>
            </a:pPr>
            <a:r>
              <a:rPr lang="el-GR" sz="1400" dirty="0"/>
              <a:t>Αποθάρρυνση της χρήσης ιδιωτικών οχημάτων</a:t>
            </a:r>
          </a:p>
          <a:p>
            <a:pPr marL="514350" indent="-514350">
              <a:buFont typeface="+mj-lt"/>
              <a:buAutoNum type="arabicPeriod"/>
            </a:pPr>
            <a:r>
              <a:rPr lang="el-GR" sz="1400" dirty="0"/>
              <a:t>Ουσιαστική αναβάθμιση της σημασίας, του ρόλου &amp; της αποτελεσματικότητας των </a:t>
            </a:r>
            <a:r>
              <a:rPr lang="el-GR" sz="1400" dirty="0" smtClean="0"/>
              <a:t>ΜΜΜ</a:t>
            </a:r>
            <a:endParaRPr lang="el-GR" sz="1400" dirty="0"/>
          </a:p>
          <a:p>
            <a:pPr marL="514350" indent="-514350">
              <a:buFont typeface="+mj-lt"/>
              <a:buAutoNum type="arabicPeriod"/>
            </a:pPr>
            <a:r>
              <a:rPr lang="el-GR" sz="1400" dirty="0"/>
              <a:t>Χρήση </a:t>
            </a:r>
            <a:r>
              <a:rPr lang="el-GR" sz="1400" dirty="0" smtClean="0"/>
              <a:t>φιλικών προς το περιβάλλον </a:t>
            </a:r>
            <a:r>
              <a:rPr lang="el-GR" sz="1400" dirty="0"/>
              <a:t>μέσων </a:t>
            </a:r>
            <a:r>
              <a:rPr lang="el-GR" sz="1400" dirty="0" smtClean="0"/>
              <a:t>μεταφοράς (ποδήλατο &amp; </a:t>
            </a:r>
            <a:r>
              <a:rPr lang="el-GR" sz="1400" dirty="0" err="1" smtClean="0"/>
              <a:t>πεζοκίνηση</a:t>
            </a:r>
            <a:r>
              <a:rPr lang="el-GR" sz="1400" dirty="0" smtClean="0"/>
              <a:t>)</a:t>
            </a:r>
            <a:endParaRPr lang="el-GR" sz="1400" dirty="0"/>
          </a:p>
          <a:p>
            <a:pPr marL="514350" indent="-514350">
              <a:buFont typeface="+mj-lt"/>
              <a:buAutoNum type="arabicPeriod"/>
            </a:pPr>
            <a:r>
              <a:rPr lang="el-GR" sz="1400" dirty="0" smtClean="0"/>
              <a:t>Εναρμόνιση της </a:t>
            </a:r>
            <a:r>
              <a:rPr lang="el-GR" sz="1400" dirty="0"/>
              <a:t>αστικής κυκλοφοριακής πολιτικής με την Εθνική Στρατηγική για τις Μεταφορές, το Πρόγραμμα Ενίσχυσης των Δημοσίων Μεταφορών, τα πορίσματα των Ολοκληρωμένων Σχεδίων Κινητικότητας /Μεταφορών-Χρήσης Γης για τα μεγάλα αστικά </a:t>
            </a:r>
            <a:r>
              <a:rPr lang="el-GR" sz="1400" dirty="0" smtClean="0"/>
              <a:t>κέντρα</a:t>
            </a:r>
            <a:endParaRPr lang="el-GR" sz="1400" dirty="0"/>
          </a:p>
          <a:p>
            <a:pPr marL="514350" indent="-514350">
              <a:buFont typeface="+mj-lt"/>
              <a:buAutoNum type="arabicPeriod"/>
            </a:pPr>
            <a:r>
              <a:rPr lang="el-GR" sz="1400" dirty="0" smtClean="0"/>
              <a:t>Οργάνωση ενός </a:t>
            </a:r>
            <a:r>
              <a:rPr lang="el-GR" sz="1400" dirty="0"/>
              <a:t>λειτουργικά ιεραρχημένου, σύγχρονου &amp; </a:t>
            </a:r>
            <a:r>
              <a:rPr lang="el-GR" sz="1400" dirty="0" smtClean="0"/>
              <a:t>αποδοτικού οδικού δικτύου</a:t>
            </a:r>
            <a:endParaRPr lang="el-GR" sz="1400" dirty="0"/>
          </a:p>
          <a:p>
            <a:pPr marL="514350" indent="-514350">
              <a:buFont typeface="+mj-lt"/>
              <a:buAutoNum type="arabicPeriod"/>
            </a:pPr>
            <a:r>
              <a:rPr lang="el-GR" sz="1400" dirty="0"/>
              <a:t>Αποτελεσματικότερη σύνδεση</a:t>
            </a:r>
            <a:r>
              <a:rPr lang="el-GR" sz="1400" dirty="0" smtClean="0"/>
              <a:t>/ συσχέτιση </a:t>
            </a:r>
            <a:r>
              <a:rPr lang="el-GR" sz="1400" dirty="0"/>
              <a:t>μεταξύ της </a:t>
            </a:r>
            <a:r>
              <a:rPr lang="el-GR" sz="1400" dirty="0" err="1" smtClean="0"/>
              <a:t>χωροθετικής</a:t>
            </a:r>
            <a:r>
              <a:rPr lang="el-GR" sz="1400" dirty="0" smtClean="0"/>
              <a:t> </a:t>
            </a:r>
            <a:r>
              <a:rPr lang="el-GR" sz="1400" dirty="0"/>
              <a:t>πολιτικής </a:t>
            </a:r>
            <a:r>
              <a:rPr lang="el-GR" sz="1400" dirty="0" smtClean="0"/>
              <a:t>των χρήσεων γης </a:t>
            </a:r>
            <a:r>
              <a:rPr lang="el-GR" sz="1400" dirty="0"/>
              <a:t>&amp; </a:t>
            </a:r>
            <a:r>
              <a:rPr lang="el-GR" sz="1400" dirty="0" smtClean="0"/>
              <a:t>της υποδομής μεταφορών</a:t>
            </a:r>
            <a:endParaRPr lang="el-GR" sz="1400" dirty="0"/>
          </a:p>
          <a:p>
            <a:pPr marL="514350" indent="-514350">
              <a:buFont typeface="+mj-lt"/>
              <a:buAutoNum type="arabicPeriod"/>
            </a:pPr>
            <a:r>
              <a:rPr lang="el-GR" sz="1400" dirty="0" smtClean="0"/>
              <a:t>Αντιμετώπιση </a:t>
            </a:r>
            <a:r>
              <a:rPr lang="el-GR" sz="1400" dirty="0"/>
              <a:t>της αυξανόμενης </a:t>
            </a:r>
            <a:r>
              <a:rPr lang="el-GR" sz="1400" dirty="0" smtClean="0"/>
              <a:t>κυκλοφοριακής ζήτησης</a:t>
            </a:r>
            <a:endParaRPr lang="el-GR" sz="1400" dirty="0"/>
          </a:p>
          <a:p>
            <a:pPr marL="514350" indent="-514350">
              <a:buFont typeface="+mj-lt"/>
              <a:buAutoNum type="arabicPeriod"/>
            </a:pPr>
            <a:r>
              <a:rPr lang="el-GR" sz="1400" dirty="0"/>
              <a:t>Διαχείριση της ζήτησης για </a:t>
            </a:r>
            <a:r>
              <a:rPr lang="el-GR" sz="1400" dirty="0" smtClean="0"/>
              <a:t>στάθμευση</a:t>
            </a:r>
            <a:endParaRPr lang="el-GR" sz="1400" dirty="0"/>
          </a:p>
          <a:p>
            <a:pPr marL="514350" indent="-514350">
              <a:buFont typeface="+mj-lt"/>
              <a:buAutoNum type="arabicPeriod"/>
            </a:pPr>
            <a:r>
              <a:rPr lang="el-GR" sz="1400" dirty="0" smtClean="0"/>
              <a:t>Εξυπηρέτηση της </a:t>
            </a:r>
            <a:r>
              <a:rPr lang="el-GR" sz="1400" dirty="0"/>
              <a:t>διακίνησης των ατόμων με ειδικές ανάγκες</a:t>
            </a:r>
          </a:p>
        </p:txBody>
      </p:sp>
      <p:sp>
        <p:nvSpPr>
          <p:cNvPr id="4" name="Θέση κειμένου 3"/>
          <p:cNvSpPr>
            <a:spLocks noGrp="1"/>
          </p:cNvSpPr>
          <p:nvPr>
            <p:ph type="body" sz="half" idx="2"/>
          </p:nvPr>
        </p:nvSpPr>
        <p:spPr/>
        <p:txBody>
          <a:bodyPr/>
          <a:lstStyle/>
          <a:p>
            <a:r>
              <a:rPr lang="el-GR" b="1" dirty="0"/>
              <a:t>Κυκλοφοριακή πολιτική – Βιώσιμη Κινητικότητα</a:t>
            </a:r>
          </a:p>
        </p:txBody>
      </p:sp>
    </p:spTree>
    <p:extLst>
      <p:ext uri="{BB962C8B-B14F-4D97-AF65-F5344CB8AC3E}">
        <p14:creationId xmlns:p14="http://schemas.microsoft.com/office/powerpoint/2010/main" val="3308258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ΤΟΠΙΚΟ ΣΧΕΔΙΟ ΠΑΦΟΥ</a:t>
            </a:r>
            <a:endParaRPr lang="el-GR" dirty="0"/>
          </a:p>
        </p:txBody>
      </p:sp>
      <p:sp>
        <p:nvSpPr>
          <p:cNvPr id="3" name="Θέση περιεχομένου 2"/>
          <p:cNvSpPr>
            <a:spLocks noGrp="1"/>
          </p:cNvSpPr>
          <p:nvPr>
            <p:ph idx="1"/>
          </p:nvPr>
        </p:nvSpPr>
        <p:spPr>
          <a:xfrm>
            <a:off x="3887391" y="1267238"/>
            <a:ext cx="4629150" cy="5114089"/>
          </a:xfrm>
        </p:spPr>
        <p:txBody>
          <a:bodyPr>
            <a:noAutofit/>
          </a:bodyPr>
          <a:lstStyle/>
          <a:p>
            <a:pPr marL="0" indent="0">
              <a:buNone/>
            </a:pPr>
            <a:r>
              <a:rPr lang="el-GR" sz="1400" u="sng" dirty="0" smtClean="0"/>
              <a:t>ΠΕΡΙΟΧΕΣ ΟΠΟΥ ΕΠΙΤΡΕΠΕΤΑΙ Η ΧΩΡΟΘΕΤΗΣΗ ΟΙΚΙΣΤΙΚΗΣ ΑΝΑΠΤΥΞΗΣ</a:t>
            </a:r>
          </a:p>
          <a:p>
            <a:pPr marL="514350" indent="-514350">
              <a:buFont typeface="+mj-lt"/>
              <a:buAutoNum type="arabicPeriod"/>
            </a:pPr>
            <a:r>
              <a:rPr lang="el-GR" sz="1400" dirty="0"/>
              <a:t>Οικιστικές </a:t>
            </a:r>
            <a:r>
              <a:rPr lang="el-GR" sz="1400" dirty="0" smtClean="0"/>
              <a:t>Ζώνες</a:t>
            </a:r>
          </a:p>
          <a:p>
            <a:pPr marL="514350" indent="-514350">
              <a:buFont typeface="+mj-lt"/>
              <a:buAutoNum type="arabicPeriod"/>
            </a:pPr>
            <a:r>
              <a:rPr lang="el-GR" sz="1400" dirty="0" smtClean="0"/>
              <a:t>Περιοχές ή/ </a:t>
            </a:r>
            <a:r>
              <a:rPr lang="el-GR" sz="1400" dirty="0"/>
              <a:t>και αξόνων που καθορίζονται </a:t>
            </a:r>
            <a:r>
              <a:rPr lang="el-GR" sz="1400" dirty="0" smtClean="0"/>
              <a:t>για </a:t>
            </a:r>
            <a:r>
              <a:rPr lang="el-GR" sz="1400" dirty="0"/>
              <a:t>τη στέγαση εμπορικών </a:t>
            </a:r>
            <a:r>
              <a:rPr lang="el-GR" sz="1400" dirty="0" smtClean="0"/>
              <a:t>αναπτύξεων</a:t>
            </a:r>
          </a:p>
          <a:p>
            <a:pPr marL="1000125" lvl="1">
              <a:buFontTx/>
              <a:buChar char="-"/>
            </a:pPr>
            <a:r>
              <a:rPr lang="el-GR" sz="1400" dirty="0" smtClean="0"/>
              <a:t>Κεντρική </a:t>
            </a:r>
            <a:r>
              <a:rPr lang="el-GR" sz="1400" dirty="0"/>
              <a:t>Εμπορική </a:t>
            </a:r>
            <a:r>
              <a:rPr lang="el-GR" sz="1400" dirty="0" smtClean="0"/>
              <a:t>Περιοχή</a:t>
            </a:r>
          </a:p>
          <a:p>
            <a:pPr marL="1000125" lvl="1">
              <a:buFontTx/>
              <a:buChar char="-"/>
            </a:pPr>
            <a:r>
              <a:rPr lang="el-GR" sz="1400" dirty="0" smtClean="0"/>
              <a:t>Τοπικά </a:t>
            </a:r>
            <a:r>
              <a:rPr lang="el-GR" sz="1400" dirty="0"/>
              <a:t>Εμπορικά </a:t>
            </a:r>
            <a:r>
              <a:rPr lang="el-GR" sz="1400" dirty="0" smtClean="0"/>
              <a:t>Κέντρα</a:t>
            </a:r>
          </a:p>
          <a:p>
            <a:pPr marL="1000125" lvl="1">
              <a:buFontTx/>
              <a:buChar char="-"/>
            </a:pPr>
            <a:r>
              <a:rPr lang="el-GR" sz="1400" dirty="0" smtClean="0"/>
              <a:t>Άξονες Δραστηριότητας</a:t>
            </a:r>
          </a:p>
          <a:p>
            <a:pPr marL="1000125" lvl="1">
              <a:buFontTx/>
              <a:buChar char="-"/>
            </a:pPr>
            <a:r>
              <a:rPr lang="el-GR" sz="1400" dirty="0" smtClean="0"/>
              <a:t>Εμπορικές </a:t>
            </a:r>
            <a:r>
              <a:rPr lang="el-GR" sz="1400" dirty="0"/>
              <a:t>Περιοχές των πυρήνων των προαστίων</a:t>
            </a:r>
          </a:p>
          <a:p>
            <a:pPr marL="514350" indent="-514350">
              <a:buFont typeface="+mj-lt"/>
              <a:buAutoNum type="arabicPeriod"/>
            </a:pPr>
            <a:r>
              <a:rPr lang="el-GR" sz="1400" dirty="0"/>
              <a:t>Ζώνες Κατοικίας και </a:t>
            </a:r>
            <a:r>
              <a:rPr lang="el-GR" sz="1400" dirty="0" smtClean="0"/>
              <a:t>Γραφείων</a:t>
            </a:r>
          </a:p>
          <a:p>
            <a:pPr marL="514350" indent="-514350">
              <a:buFont typeface="+mj-lt"/>
              <a:buAutoNum type="arabicPeriod"/>
            </a:pPr>
            <a:r>
              <a:rPr lang="el-GR" sz="1400" dirty="0"/>
              <a:t>Τουριστικές </a:t>
            </a:r>
            <a:r>
              <a:rPr lang="el-GR" sz="1400" dirty="0" smtClean="0"/>
              <a:t>Ζώνες</a:t>
            </a:r>
          </a:p>
          <a:p>
            <a:pPr marL="514350" indent="-514350">
              <a:buFont typeface="+mj-lt"/>
              <a:buAutoNum type="arabicPeriod"/>
            </a:pPr>
            <a:r>
              <a:rPr lang="el-GR" sz="1400" dirty="0" smtClean="0"/>
              <a:t>Ενοποιημένες Αναπτύξεις Μεγάλων &amp; </a:t>
            </a:r>
            <a:r>
              <a:rPr lang="el-GR" sz="1400" dirty="0"/>
              <a:t>Σύνθετων Αστικών Χρήσεων</a:t>
            </a:r>
            <a:endParaRPr lang="el-GR" sz="1400" dirty="0" smtClean="0"/>
          </a:p>
        </p:txBody>
      </p:sp>
      <p:sp>
        <p:nvSpPr>
          <p:cNvPr id="4" name="Θέση κειμένου 3"/>
          <p:cNvSpPr>
            <a:spLocks noGrp="1"/>
          </p:cNvSpPr>
          <p:nvPr>
            <p:ph type="body" sz="half" idx="2"/>
          </p:nvPr>
        </p:nvSpPr>
        <p:spPr/>
        <p:txBody>
          <a:bodyPr/>
          <a:lstStyle/>
          <a:p>
            <a:r>
              <a:rPr lang="el-GR" b="1" dirty="0" err="1"/>
              <a:t>Χωροθετική</a:t>
            </a:r>
            <a:r>
              <a:rPr lang="el-GR" b="1" dirty="0"/>
              <a:t> Στεγαστική Πολιτική</a:t>
            </a:r>
          </a:p>
        </p:txBody>
      </p:sp>
    </p:spTree>
    <p:extLst>
      <p:ext uri="{BB962C8B-B14F-4D97-AF65-F5344CB8AC3E}">
        <p14:creationId xmlns:p14="http://schemas.microsoft.com/office/powerpoint/2010/main" val="4038279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ΤΟΠΙΚΟ ΣΧΕΔΙΟ ΠΑΦΟΥ</a:t>
            </a:r>
            <a:endParaRPr lang="el-GR" dirty="0"/>
          </a:p>
        </p:txBody>
      </p:sp>
      <p:sp>
        <p:nvSpPr>
          <p:cNvPr id="3" name="Θέση περιεχομένου 2"/>
          <p:cNvSpPr>
            <a:spLocks noGrp="1"/>
          </p:cNvSpPr>
          <p:nvPr>
            <p:ph idx="1"/>
          </p:nvPr>
        </p:nvSpPr>
        <p:spPr>
          <a:xfrm>
            <a:off x="3887391" y="1267238"/>
            <a:ext cx="4629150" cy="5114089"/>
          </a:xfrm>
        </p:spPr>
        <p:txBody>
          <a:bodyPr>
            <a:noAutofit/>
          </a:bodyPr>
          <a:lstStyle/>
          <a:p>
            <a:pPr marL="0" indent="0">
              <a:buNone/>
            </a:pPr>
            <a:r>
              <a:rPr lang="el-GR" sz="1400" u="sng" dirty="0" smtClean="0"/>
              <a:t>ΠΕΡΙΟΧΕΣ ΟΠΟΥ ΕΠΙΤΡΕΠΕΤΑΙ Η ΧΩΡΟΘΕΤΗΣΗ ΕΜΠΟΡΙΚΗΣ ΑΝΑΠΤΥΞΗΣ &amp; ΓΡΑΦΕΙΩΝ</a:t>
            </a:r>
          </a:p>
          <a:p>
            <a:pPr marL="514350" indent="-514350">
              <a:buFont typeface="+mj-lt"/>
              <a:buAutoNum type="arabicPeriod"/>
            </a:pPr>
            <a:r>
              <a:rPr lang="el-GR" sz="1400" dirty="0"/>
              <a:t>Κεντρική Εμπορική </a:t>
            </a:r>
            <a:r>
              <a:rPr lang="el-GR" sz="1400" dirty="0" smtClean="0"/>
              <a:t>Περιοχή</a:t>
            </a:r>
          </a:p>
          <a:p>
            <a:pPr marL="514350" indent="-514350">
              <a:buFont typeface="+mj-lt"/>
              <a:buAutoNum type="arabicPeriod"/>
            </a:pPr>
            <a:r>
              <a:rPr lang="el-GR" sz="1400" dirty="0" smtClean="0"/>
              <a:t>Τοπικά </a:t>
            </a:r>
            <a:r>
              <a:rPr lang="el-GR" sz="1400" dirty="0"/>
              <a:t>Εμπορικά Κέντρα (ΤΕΚ) &amp; Εμπορικές Περιοχές στους Πυρήνες των </a:t>
            </a:r>
            <a:r>
              <a:rPr lang="el-GR" sz="1400" dirty="0" smtClean="0"/>
              <a:t>Οικισμών</a:t>
            </a:r>
          </a:p>
          <a:p>
            <a:pPr marL="514350" indent="-514350">
              <a:buFont typeface="+mj-lt"/>
              <a:buAutoNum type="arabicPeriod"/>
            </a:pPr>
            <a:r>
              <a:rPr lang="el-GR" sz="1400" dirty="0" smtClean="0"/>
              <a:t>Άξονες Δραστηριότητας (Κατηγορίας Ι, </a:t>
            </a:r>
            <a:r>
              <a:rPr lang="el-GR" sz="1400" dirty="0"/>
              <a:t>ΙΙ, ΙΙΙ, Ι</a:t>
            </a:r>
            <a:r>
              <a:rPr lang="en-GB" sz="1400" dirty="0" smtClean="0"/>
              <a:t>V</a:t>
            </a:r>
            <a:r>
              <a:rPr lang="el-GR" sz="1400" dirty="0" smtClean="0"/>
              <a:t>)</a:t>
            </a:r>
          </a:p>
          <a:p>
            <a:pPr marL="514350" indent="-514350">
              <a:buFont typeface="+mj-lt"/>
              <a:buAutoNum type="arabicPeriod"/>
            </a:pPr>
            <a:r>
              <a:rPr lang="el-GR" sz="1400" dirty="0" smtClean="0"/>
              <a:t>Ζώνες </a:t>
            </a:r>
            <a:r>
              <a:rPr lang="el-GR" sz="1400" dirty="0"/>
              <a:t>Κατοικίας και </a:t>
            </a:r>
            <a:r>
              <a:rPr lang="el-GR" sz="1400" dirty="0" smtClean="0"/>
              <a:t>Γραφείων </a:t>
            </a:r>
          </a:p>
        </p:txBody>
      </p:sp>
      <p:sp>
        <p:nvSpPr>
          <p:cNvPr id="4" name="Θέση κειμένου 3"/>
          <p:cNvSpPr>
            <a:spLocks noGrp="1"/>
          </p:cNvSpPr>
          <p:nvPr>
            <p:ph type="body" sz="half" idx="2"/>
          </p:nvPr>
        </p:nvSpPr>
        <p:spPr/>
        <p:txBody>
          <a:bodyPr/>
          <a:lstStyle/>
          <a:p>
            <a:r>
              <a:rPr lang="el-GR" b="1" dirty="0" err="1" smtClean="0"/>
              <a:t>Χωροθετική</a:t>
            </a:r>
            <a:r>
              <a:rPr lang="el-GR" b="1" dirty="0" smtClean="0"/>
              <a:t> </a:t>
            </a:r>
            <a:r>
              <a:rPr lang="el-GR" b="1" dirty="0"/>
              <a:t>Πολιτική Εμπορικής Ανάπτυξης </a:t>
            </a:r>
            <a:r>
              <a:rPr lang="el-GR" b="1" dirty="0" smtClean="0"/>
              <a:t>&amp; </a:t>
            </a:r>
            <a:r>
              <a:rPr lang="el-GR" b="1" dirty="0"/>
              <a:t>Γραφείων</a:t>
            </a:r>
          </a:p>
        </p:txBody>
      </p:sp>
    </p:spTree>
    <p:extLst>
      <p:ext uri="{BB962C8B-B14F-4D97-AF65-F5344CB8AC3E}">
        <p14:creationId xmlns:p14="http://schemas.microsoft.com/office/powerpoint/2010/main" val="1137497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ΤΟΠΙΚΟ ΣΧΕΔΙΟ ΠΑΦΟΥ</a:t>
            </a:r>
            <a:endParaRPr lang="el-GR" dirty="0"/>
          </a:p>
        </p:txBody>
      </p:sp>
      <p:sp>
        <p:nvSpPr>
          <p:cNvPr id="3" name="Θέση περιεχομένου 2"/>
          <p:cNvSpPr>
            <a:spLocks noGrp="1"/>
          </p:cNvSpPr>
          <p:nvPr>
            <p:ph idx="1"/>
          </p:nvPr>
        </p:nvSpPr>
        <p:spPr>
          <a:xfrm>
            <a:off x="3887391" y="1267238"/>
            <a:ext cx="4629150" cy="5114089"/>
          </a:xfrm>
        </p:spPr>
        <p:txBody>
          <a:bodyPr>
            <a:noAutofit/>
          </a:bodyPr>
          <a:lstStyle/>
          <a:p>
            <a:pPr marL="0" indent="0">
              <a:buNone/>
            </a:pPr>
            <a:r>
              <a:rPr lang="el-GR" sz="1400" u="sng" dirty="0" smtClean="0"/>
              <a:t>ΓΕΝΙΚΟΙ ΣΤΟΧΟΙ</a:t>
            </a:r>
          </a:p>
          <a:p>
            <a:pPr marL="514350" indent="-514350">
              <a:buFont typeface="+mj-lt"/>
              <a:buAutoNum type="arabicPeriod"/>
            </a:pPr>
            <a:r>
              <a:rPr lang="el-GR" sz="1400" dirty="0" smtClean="0"/>
              <a:t>Αποθάρρυνση της </a:t>
            </a:r>
            <a:r>
              <a:rPr lang="el-GR" sz="1400" dirty="0"/>
              <a:t>πρόωρης </a:t>
            </a:r>
            <a:r>
              <a:rPr lang="el-GR" sz="1400" dirty="0" smtClean="0"/>
              <a:t>&amp; </a:t>
            </a:r>
            <a:r>
              <a:rPr lang="el-GR" sz="1400" dirty="0"/>
              <a:t>διάσπαρτης </a:t>
            </a:r>
            <a:r>
              <a:rPr lang="el-GR" sz="1400" dirty="0" smtClean="0"/>
              <a:t>ανάπτυξης, μέσω του καθορισμού χαμηλού </a:t>
            </a:r>
            <a:r>
              <a:rPr lang="el-GR" sz="1400" dirty="0"/>
              <a:t>συντελεστή δόμησης σε περιοχές εκτός του Ορίου </a:t>
            </a:r>
            <a:r>
              <a:rPr lang="el-GR" sz="1400" dirty="0" smtClean="0"/>
              <a:t>Ανάπτυξης</a:t>
            </a:r>
          </a:p>
          <a:p>
            <a:pPr marL="514350" indent="-514350">
              <a:buFont typeface="+mj-lt"/>
              <a:buAutoNum type="arabicPeriod"/>
            </a:pPr>
            <a:r>
              <a:rPr lang="el-GR" sz="1400" dirty="0" smtClean="0"/>
              <a:t>Ενίσχυση της </a:t>
            </a:r>
            <a:r>
              <a:rPr lang="el-GR" sz="1400" dirty="0"/>
              <a:t>αστικής εικόνας </a:t>
            </a:r>
            <a:r>
              <a:rPr lang="el-GR" sz="1400" dirty="0" smtClean="0"/>
              <a:t>&amp; </a:t>
            </a:r>
            <a:r>
              <a:rPr lang="el-GR" sz="1400" dirty="0"/>
              <a:t>της δυνατότητας αποτελεσματικής δημιουργίας δικτύου </a:t>
            </a:r>
            <a:r>
              <a:rPr lang="el-GR" sz="1400" dirty="0" smtClean="0"/>
              <a:t>ΜΜΜ, μέσω του καθορισμού υψηλότερου </a:t>
            </a:r>
            <a:r>
              <a:rPr lang="el-GR" sz="1400" dirty="0"/>
              <a:t>συντελεστή δόμησης </a:t>
            </a:r>
            <a:r>
              <a:rPr lang="el-GR" sz="1400" dirty="0" smtClean="0"/>
              <a:t>&amp; </a:t>
            </a:r>
            <a:r>
              <a:rPr lang="el-GR" sz="1400" dirty="0"/>
              <a:t>επιτρεπόμενου αριθμού ορόφων </a:t>
            </a:r>
            <a:r>
              <a:rPr lang="el-GR" sz="1400" dirty="0" smtClean="0"/>
              <a:t>σε:</a:t>
            </a:r>
          </a:p>
          <a:p>
            <a:pPr marL="1000125" lvl="1">
              <a:buFontTx/>
              <a:buChar char="-"/>
            </a:pPr>
            <a:r>
              <a:rPr lang="el-GR" sz="1400" dirty="0" smtClean="0"/>
              <a:t>Αστικό Κέντρο</a:t>
            </a:r>
          </a:p>
          <a:p>
            <a:pPr marL="1000125" lvl="1">
              <a:buFontTx/>
              <a:buChar char="-"/>
            </a:pPr>
            <a:r>
              <a:rPr lang="el-GR" sz="1400" dirty="0" smtClean="0"/>
              <a:t>Κύριους Άξονες Δραστηριότητας</a:t>
            </a:r>
          </a:p>
          <a:p>
            <a:pPr marL="1000125" lvl="1">
              <a:buFontTx/>
              <a:buChar char="-"/>
            </a:pPr>
            <a:r>
              <a:rPr lang="el-GR" sz="1400" dirty="0" smtClean="0"/>
              <a:t>Περιφερειακά </a:t>
            </a:r>
            <a:r>
              <a:rPr lang="el-GR" sz="1400" dirty="0"/>
              <a:t>Εμπορικά </a:t>
            </a:r>
            <a:r>
              <a:rPr lang="el-GR" sz="1400" dirty="0" smtClean="0"/>
              <a:t>Κέντρα</a:t>
            </a:r>
          </a:p>
          <a:p>
            <a:pPr marL="1000125" lvl="1">
              <a:buFontTx/>
              <a:buChar char="-"/>
            </a:pPr>
            <a:r>
              <a:rPr lang="el-GR" sz="1400" dirty="0" smtClean="0"/>
              <a:t>Τοπικά </a:t>
            </a:r>
            <a:r>
              <a:rPr lang="el-GR" sz="1400" dirty="0"/>
              <a:t>Εμπορικά </a:t>
            </a:r>
            <a:r>
              <a:rPr lang="el-GR" sz="1400" dirty="0" smtClean="0"/>
              <a:t>Κέντρα</a:t>
            </a:r>
          </a:p>
          <a:p>
            <a:pPr marL="514350" indent="-514350">
              <a:buFont typeface="+mj-lt"/>
              <a:buAutoNum type="arabicPeriod"/>
            </a:pPr>
            <a:r>
              <a:rPr lang="el-GR" sz="1400" dirty="0" smtClean="0"/>
              <a:t>Διατήρηση &amp; </a:t>
            </a:r>
            <a:r>
              <a:rPr lang="el-GR" sz="1400" dirty="0"/>
              <a:t>ενίσχυση της φυσιογνωμίας </a:t>
            </a:r>
            <a:r>
              <a:rPr lang="el-GR" sz="1400" dirty="0" smtClean="0"/>
              <a:t>&amp; </a:t>
            </a:r>
            <a:r>
              <a:rPr lang="el-GR" sz="1400" dirty="0"/>
              <a:t>του χαρακτήρα της κάθε </a:t>
            </a:r>
            <a:r>
              <a:rPr lang="el-GR" sz="1400" dirty="0" smtClean="0"/>
              <a:t>περιοχής, μέσω της προσαρμογής </a:t>
            </a:r>
            <a:r>
              <a:rPr lang="el-GR" sz="1400" dirty="0"/>
              <a:t>του συντελεστή δόμησης </a:t>
            </a:r>
            <a:r>
              <a:rPr lang="el-GR" sz="1400" dirty="0" smtClean="0"/>
              <a:t>&amp; επιτρεπόμενου </a:t>
            </a:r>
            <a:r>
              <a:rPr lang="el-GR" sz="1400" dirty="0"/>
              <a:t>αριθμού ορόφων στις επιτρεπόμενες </a:t>
            </a:r>
            <a:r>
              <a:rPr lang="el-GR" sz="1400" dirty="0" smtClean="0"/>
              <a:t>χρήσεις</a:t>
            </a:r>
          </a:p>
          <a:p>
            <a:pPr marL="514350" indent="-514350">
              <a:buFont typeface="+mj-lt"/>
              <a:buAutoNum type="arabicPeriod"/>
            </a:pPr>
            <a:r>
              <a:rPr lang="el-GR" sz="1400" dirty="0" smtClean="0"/>
              <a:t>Καθορισμός χαμηλού </a:t>
            </a:r>
            <a:r>
              <a:rPr lang="el-GR" sz="1400" dirty="0"/>
              <a:t>συντελεστή δόμησης </a:t>
            </a:r>
            <a:r>
              <a:rPr lang="el-GR" sz="1400" dirty="0" smtClean="0"/>
              <a:t>στην </a:t>
            </a:r>
            <a:r>
              <a:rPr lang="el-GR" sz="1400" dirty="0"/>
              <a:t>περίμετρο Βιομηχανικών, Κτηνοτροφικών </a:t>
            </a:r>
            <a:r>
              <a:rPr lang="el-GR" sz="1400" dirty="0" smtClean="0"/>
              <a:t>&amp; </a:t>
            </a:r>
            <a:r>
              <a:rPr lang="el-GR" sz="1400" dirty="0"/>
              <a:t>άλλων Ζωνών Ανάπτυξης με ιδιαίτερα χαρακτηριστικά</a:t>
            </a:r>
          </a:p>
        </p:txBody>
      </p:sp>
      <p:sp>
        <p:nvSpPr>
          <p:cNvPr id="4" name="Θέση κειμένου 3"/>
          <p:cNvSpPr>
            <a:spLocks noGrp="1"/>
          </p:cNvSpPr>
          <p:nvPr>
            <p:ph type="body" sz="half" idx="2"/>
          </p:nvPr>
        </p:nvSpPr>
        <p:spPr/>
        <p:txBody>
          <a:bodyPr/>
          <a:lstStyle/>
          <a:p>
            <a:r>
              <a:rPr lang="el-GR" b="1" dirty="0"/>
              <a:t>Πολιτική Συντελεστών Δόμησης - Πυκνότητας Ανάπτυξης</a:t>
            </a:r>
            <a:endParaRPr lang="el-GR" b="1" dirty="0" smtClean="0"/>
          </a:p>
        </p:txBody>
      </p:sp>
    </p:spTree>
    <p:extLst>
      <p:ext uri="{BB962C8B-B14F-4D97-AF65-F5344CB8AC3E}">
        <p14:creationId xmlns:p14="http://schemas.microsoft.com/office/powerpoint/2010/main" val="1883499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ΤΟΠΙΚΟ ΣΧΕΔΙΟ ΠΑΦΟΥ</a:t>
            </a:r>
            <a:endParaRPr lang="el-GR" dirty="0"/>
          </a:p>
        </p:txBody>
      </p:sp>
      <p:sp>
        <p:nvSpPr>
          <p:cNvPr id="3" name="Θέση περιεχομένου 2"/>
          <p:cNvSpPr>
            <a:spLocks noGrp="1"/>
          </p:cNvSpPr>
          <p:nvPr>
            <p:ph idx="1"/>
          </p:nvPr>
        </p:nvSpPr>
        <p:spPr>
          <a:xfrm>
            <a:off x="3887391" y="1267238"/>
            <a:ext cx="4629150" cy="5114089"/>
          </a:xfrm>
        </p:spPr>
        <p:txBody>
          <a:bodyPr>
            <a:noAutofit/>
          </a:bodyPr>
          <a:lstStyle/>
          <a:p>
            <a:pPr marL="0" indent="0">
              <a:buNone/>
            </a:pPr>
            <a:r>
              <a:rPr lang="el-GR" sz="1400" u="sng" dirty="0" smtClean="0"/>
              <a:t>ΓΕΝΙΚΟΣ ΣΤΟΧΟΣ η σταδιακή συγκρότηση ενός Συστήματος Ελεύθερων Χώρων, μέσω της δημιουργίας </a:t>
            </a:r>
          </a:p>
          <a:p>
            <a:pPr marL="514350" indent="-514350">
              <a:buFont typeface="+mj-lt"/>
              <a:buAutoNum type="arabicPeriod"/>
            </a:pPr>
            <a:r>
              <a:rPr lang="el-GR" sz="1400" dirty="0" smtClean="0"/>
              <a:t>Περιφερειακών Πάρκων, σε:</a:t>
            </a:r>
          </a:p>
          <a:p>
            <a:pPr marL="1000125" lvl="1">
              <a:buFontTx/>
              <a:buChar char="-"/>
            </a:pPr>
            <a:r>
              <a:rPr lang="el-GR" sz="1400" dirty="0" smtClean="0"/>
              <a:t>Κοινότητα </a:t>
            </a:r>
            <a:r>
              <a:rPr lang="el-GR" sz="1400" dirty="0" err="1" smtClean="0"/>
              <a:t>Κισσόνεργας</a:t>
            </a:r>
            <a:r>
              <a:rPr lang="el-GR" sz="1400" dirty="0" smtClean="0"/>
              <a:t> (Πάρκο </a:t>
            </a:r>
            <a:r>
              <a:rPr lang="el-GR" sz="1400" dirty="0" err="1" smtClean="0"/>
              <a:t>Ποτίμων</a:t>
            </a:r>
            <a:r>
              <a:rPr lang="el-GR" sz="1400" dirty="0" smtClean="0"/>
              <a:t>)</a:t>
            </a:r>
          </a:p>
          <a:p>
            <a:pPr marL="1000125" lvl="1">
              <a:buFontTx/>
              <a:buChar char="-"/>
            </a:pPr>
            <a:r>
              <a:rPr lang="el-GR" sz="1400" dirty="0"/>
              <a:t>Δήμο </a:t>
            </a:r>
            <a:r>
              <a:rPr lang="el-GR" sz="1400" dirty="0" err="1" smtClean="0"/>
              <a:t>Γεροσκήπου</a:t>
            </a:r>
            <a:r>
              <a:rPr lang="el-GR" sz="1400" dirty="0" smtClean="0"/>
              <a:t> (Πάρκα </a:t>
            </a:r>
            <a:r>
              <a:rPr lang="el-GR" sz="1400" dirty="0" err="1" smtClean="0"/>
              <a:t>Έμπας-Τρεμιθούσας</a:t>
            </a:r>
            <a:r>
              <a:rPr lang="el-GR" sz="1400" dirty="0" smtClean="0"/>
              <a:t>, </a:t>
            </a:r>
            <a:r>
              <a:rPr lang="el-GR" sz="1400" dirty="0" err="1" smtClean="0"/>
              <a:t>Γεροσκήπου</a:t>
            </a:r>
            <a:r>
              <a:rPr lang="el-GR" sz="1400" dirty="0" smtClean="0"/>
              <a:t>, Ιερού </a:t>
            </a:r>
            <a:r>
              <a:rPr lang="el-GR" sz="1400" dirty="0"/>
              <a:t>Απόλλωνα </a:t>
            </a:r>
            <a:r>
              <a:rPr lang="el-GR" sz="1400" dirty="0" err="1" smtClean="0"/>
              <a:t>Υλάτη</a:t>
            </a:r>
            <a:r>
              <a:rPr lang="el-GR" sz="1400" dirty="0" smtClean="0"/>
              <a:t>)</a:t>
            </a:r>
          </a:p>
          <a:p>
            <a:pPr marL="514350" indent="-514350">
              <a:buFont typeface="+mj-lt"/>
              <a:buAutoNum type="arabicPeriod"/>
            </a:pPr>
            <a:r>
              <a:rPr lang="el-GR" sz="1400" dirty="0" smtClean="0"/>
              <a:t>Αστικών Πάρκων </a:t>
            </a:r>
            <a:r>
              <a:rPr lang="el-GR" sz="1400" dirty="0"/>
              <a:t>(Τάλας – </a:t>
            </a:r>
            <a:r>
              <a:rPr lang="el-GR" sz="1400" dirty="0" err="1"/>
              <a:t>Κισσόνεργας</a:t>
            </a:r>
            <a:r>
              <a:rPr lang="el-GR" sz="1400" dirty="0"/>
              <a:t>, </a:t>
            </a:r>
            <a:r>
              <a:rPr lang="el-GR" sz="1400" dirty="0" err="1"/>
              <a:t>Λέμπας</a:t>
            </a:r>
            <a:r>
              <a:rPr lang="el-GR" sz="1400" dirty="0"/>
              <a:t>, Κονιών, </a:t>
            </a:r>
            <a:r>
              <a:rPr lang="el-GR" sz="1400" dirty="0" err="1"/>
              <a:t>Τρεμιθούσας</a:t>
            </a:r>
            <a:r>
              <a:rPr lang="el-GR" sz="1400" dirty="0"/>
              <a:t>, </a:t>
            </a:r>
            <a:r>
              <a:rPr lang="el-GR" sz="1400" dirty="0" err="1"/>
              <a:t>Αναβαργού</a:t>
            </a:r>
            <a:r>
              <a:rPr lang="el-GR" sz="1400" dirty="0"/>
              <a:t> στα Δημοτικά Όρια Πάφου και </a:t>
            </a:r>
            <a:r>
              <a:rPr lang="el-GR" sz="1400" dirty="0" err="1"/>
              <a:t>Τίμης</a:t>
            </a:r>
            <a:r>
              <a:rPr lang="el-GR" sz="1400" dirty="0" smtClean="0"/>
              <a:t>)</a:t>
            </a:r>
          </a:p>
          <a:p>
            <a:pPr marL="514350" indent="-514350">
              <a:buFont typeface="+mj-lt"/>
              <a:buAutoNum type="arabicPeriod"/>
            </a:pPr>
            <a:r>
              <a:rPr lang="el-GR" sz="1400" dirty="0" smtClean="0"/>
              <a:t>Τοπικών Πάρκων &amp; Δημόσιων Χώρων Πρασίνου</a:t>
            </a:r>
          </a:p>
          <a:p>
            <a:pPr marL="514350" indent="-514350">
              <a:buFont typeface="+mj-lt"/>
              <a:buAutoNum type="arabicPeriod"/>
            </a:pPr>
            <a:r>
              <a:rPr lang="el-GR" sz="1400" dirty="0" smtClean="0"/>
              <a:t>Παρόδιων χώρων πρασίνου</a:t>
            </a:r>
          </a:p>
          <a:p>
            <a:pPr marL="514350" indent="-514350">
              <a:buFont typeface="+mj-lt"/>
              <a:buAutoNum type="arabicPeriod"/>
            </a:pPr>
            <a:r>
              <a:rPr lang="el-GR" sz="1400" dirty="0" smtClean="0"/>
              <a:t>Αναπλάσεων σε Κοίτες Χειμάρρων</a:t>
            </a:r>
          </a:p>
          <a:p>
            <a:pPr marL="514350" indent="-514350">
              <a:buFont typeface="+mj-lt"/>
              <a:buAutoNum type="arabicPeriod"/>
            </a:pPr>
            <a:r>
              <a:rPr lang="el-GR" sz="1400" dirty="0" smtClean="0"/>
              <a:t>Ανάπλασης της Παραλίας</a:t>
            </a:r>
          </a:p>
          <a:p>
            <a:pPr marL="514350" indent="-514350">
              <a:buFont typeface="+mj-lt"/>
              <a:buAutoNum type="arabicPeriod"/>
            </a:pPr>
            <a:endParaRPr lang="el-GR" sz="1400" dirty="0"/>
          </a:p>
        </p:txBody>
      </p:sp>
      <p:sp>
        <p:nvSpPr>
          <p:cNvPr id="4" name="Θέση κειμένου 3"/>
          <p:cNvSpPr>
            <a:spLocks noGrp="1"/>
          </p:cNvSpPr>
          <p:nvPr>
            <p:ph type="body" sz="half" idx="2"/>
          </p:nvPr>
        </p:nvSpPr>
        <p:spPr/>
        <p:txBody>
          <a:bodyPr/>
          <a:lstStyle/>
          <a:p>
            <a:r>
              <a:rPr lang="el-GR" b="1" dirty="0"/>
              <a:t>Πολιτική </a:t>
            </a:r>
            <a:r>
              <a:rPr lang="el-GR" b="1" dirty="0" smtClean="0"/>
              <a:t>για το Περιβάλλον</a:t>
            </a:r>
          </a:p>
        </p:txBody>
      </p:sp>
    </p:spTree>
    <p:extLst>
      <p:ext uri="{BB962C8B-B14F-4D97-AF65-F5344CB8AC3E}">
        <p14:creationId xmlns:p14="http://schemas.microsoft.com/office/powerpoint/2010/main" val="2104440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6000" dirty="0">
                <a:solidFill>
                  <a:srgbClr val="009999"/>
                </a:solidFill>
                <a:latin typeface="Calibri" pitchFamily="34" charset="0"/>
              </a:rPr>
              <a:t>Οι κύριες δράσεις σχεδιασμού προς ικανοποίηση της πολιτικής</a:t>
            </a:r>
            <a:endParaRPr lang="el-GR" dirty="0"/>
          </a:p>
        </p:txBody>
      </p:sp>
      <p:sp>
        <p:nvSpPr>
          <p:cNvPr id="3" name="Θέση κειμένου 2"/>
          <p:cNvSpPr>
            <a:spLocks noGrp="1"/>
          </p:cNvSpPr>
          <p:nvPr>
            <p:ph type="body" idx="1"/>
          </p:nvPr>
        </p:nvSpPr>
        <p:spPr/>
        <p:txBody>
          <a:bodyPr/>
          <a:lstStyle/>
          <a:p>
            <a:r>
              <a:rPr lang="el-GR" dirty="0"/>
              <a:t>Με προσανατολισμό </a:t>
            </a:r>
            <a:r>
              <a:rPr lang="el-GR" dirty="0" smtClean="0"/>
              <a:t>τη </a:t>
            </a:r>
            <a:r>
              <a:rPr lang="el-GR" dirty="0"/>
              <a:t>βιώσιμη αστική κινητικότητα</a:t>
            </a:r>
          </a:p>
        </p:txBody>
      </p:sp>
    </p:spTree>
    <p:extLst>
      <p:ext uri="{BB962C8B-B14F-4D97-AF65-F5344CB8AC3E}">
        <p14:creationId xmlns:p14="http://schemas.microsoft.com/office/powerpoint/2010/main" val="3565594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ΟΧΑ ΔΗΜΩΝ ΠΑΦΟΥ &amp; ΓΕΡΟΣΚΗΠΟΥ</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400" b="1" u="sng" dirty="0" smtClean="0"/>
              <a:t>4 ΑΞΟΝΕΣ ΠΡΟΤΕΡΑΙΟΤΗΤΑΣ</a:t>
            </a:r>
          </a:p>
          <a:p>
            <a:pPr marL="457200" indent="-457200">
              <a:buFont typeface="+mj-lt"/>
              <a:buAutoNum type="arabicPeriod"/>
            </a:pPr>
            <a:r>
              <a:rPr lang="el-GR" sz="2400" b="1" dirty="0" smtClean="0"/>
              <a:t>Έξυπνη </a:t>
            </a:r>
            <a:r>
              <a:rPr lang="el-GR" sz="2400" b="1" dirty="0"/>
              <a:t>Πόλη – Καινοτόμος Οικονομία (17 </a:t>
            </a:r>
            <a:r>
              <a:rPr lang="el-GR" sz="2400" b="1" dirty="0" smtClean="0"/>
              <a:t>έργα)</a:t>
            </a:r>
          </a:p>
          <a:p>
            <a:pPr marL="457200" indent="-457200">
              <a:buFont typeface="+mj-lt"/>
              <a:buAutoNum type="arabicPeriod"/>
            </a:pPr>
            <a:r>
              <a:rPr lang="el-GR" sz="2400" b="1" dirty="0" smtClean="0"/>
              <a:t>Πόλη </a:t>
            </a:r>
            <a:r>
              <a:rPr lang="el-GR" sz="2400" b="1" dirty="0"/>
              <a:t>Φιλική με Κοινωνικό Πρόσωπο (41 </a:t>
            </a:r>
            <a:r>
              <a:rPr lang="el-GR" sz="2400" b="1" dirty="0" smtClean="0"/>
              <a:t>έργα)</a:t>
            </a:r>
          </a:p>
          <a:p>
            <a:pPr marL="457200" indent="-457200">
              <a:buFont typeface="+mj-lt"/>
              <a:buAutoNum type="arabicPeriod"/>
            </a:pPr>
            <a:r>
              <a:rPr lang="el-GR" sz="2400" b="1" dirty="0" smtClean="0"/>
              <a:t>Πόλη </a:t>
            </a:r>
            <a:r>
              <a:rPr lang="el-GR" sz="2400" b="1" dirty="0"/>
              <a:t>Ιστορίας </a:t>
            </a:r>
            <a:r>
              <a:rPr lang="el-GR" sz="2400" b="1" dirty="0" smtClean="0"/>
              <a:t>&amp; </a:t>
            </a:r>
            <a:r>
              <a:rPr lang="el-GR" sz="2400" b="1" dirty="0"/>
              <a:t>Πολιτισμού (16 </a:t>
            </a:r>
            <a:r>
              <a:rPr lang="el-GR" sz="2400" b="1" dirty="0" smtClean="0"/>
              <a:t>έργα)</a:t>
            </a:r>
          </a:p>
          <a:p>
            <a:pPr marL="457200" indent="-457200">
              <a:buFont typeface="+mj-lt"/>
              <a:buAutoNum type="arabicPeriod"/>
            </a:pPr>
            <a:r>
              <a:rPr lang="el-GR" sz="2400" b="1" dirty="0" smtClean="0"/>
              <a:t>Πράσινη </a:t>
            </a:r>
            <a:r>
              <a:rPr lang="el-GR" sz="2400" b="1" dirty="0"/>
              <a:t>Πόλη (18 </a:t>
            </a:r>
            <a:r>
              <a:rPr lang="el-GR" sz="2400" b="1" dirty="0" smtClean="0"/>
              <a:t>έργα)</a:t>
            </a:r>
          </a:p>
          <a:p>
            <a:pPr marL="457200" indent="-457200">
              <a:buFont typeface="+mj-lt"/>
              <a:buAutoNum type="arabicPeriod"/>
            </a:pPr>
            <a:endParaRPr lang="el-GR" sz="2400" b="1" dirty="0"/>
          </a:p>
          <a:p>
            <a:pPr marL="0" indent="0">
              <a:buNone/>
            </a:pPr>
            <a:r>
              <a:rPr lang="el-GR" sz="2400" b="1" dirty="0" smtClean="0">
                <a:solidFill>
                  <a:schemeClr val="accent1"/>
                </a:solidFill>
              </a:rPr>
              <a:t>92 συνολικά έργα/ δράσεις</a:t>
            </a:r>
          </a:p>
          <a:p>
            <a:endParaRPr lang="el-GR" sz="2400" b="1" dirty="0" smtClean="0"/>
          </a:p>
          <a:p>
            <a:endParaRPr lang="el-GR" sz="2400" b="1" dirty="0"/>
          </a:p>
        </p:txBody>
      </p:sp>
      <p:sp>
        <p:nvSpPr>
          <p:cNvPr id="4" name="Θέση κειμένου 3"/>
          <p:cNvSpPr>
            <a:spLocks noGrp="1"/>
          </p:cNvSpPr>
          <p:nvPr>
            <p:ph type="body" sz="half" idx="2"/>
          </p:nvPr>
        </p:nvSpPr>
        <p:spPr/>
        <p:txBody>
          <a:bodyPr>
            <a:normAutofit/>
          </a:bodyPr>
          <a:lstStyle/>
          <a:p>
            <a:r>
              <a:rPr lang="el-GR" b="1" dirty="0" smtClean="0"/>
              <a:t>Μελέτη Στρατηγικής </a:t>
            </a:r>
            <a:r>
              <a:rPr lang="el-GR" b="1" dirty="0"/>
              <a:t>Ολοκληρωμένης Χωρικής Ανάπτυξης (ΟΧΑ</a:t>
            </a:r>
            <a:r>
              <a:rPr lang="el-GR" b="1" dirty="0" smtClean="0"/>
              <a:t>)</a:t>
            </a:r>
            <a:r>
              <a:rPr lang="el-GR" dirty="0" smtClean="0"/>
              <a:t>,</a:t>
            </a:r>
            <a:r>
              <a:rPr lang="el-GR" b="1" dirty="0" smtClean="0"/>
              <a:t> </a:t>
            </a:r>
            <a:r>
              <a:rPr lang="el-GR" dirty="0" smtClean="0"/>
              <a:t>με στόχο την κατάρτιση </a:t>
            </a:r>
            <a:r>
              <a:rPr lang="el-GR" dirty="0"/>
              <a:t>αναπτυξιακού πλάνου </a:t>
            </a:r>
            <a:r>
              <a:rPr lang="el-GR" dirty="0" smtClean="0"/>
              <a:t>για την </a:t>
            </a:r>
            <a:r>
              <a:rPr lang="el-GR" dirty="0"/>
              <a:t>προγραμματική περίοδο ΕΣΠΑ 2021-2027 </a:t>
            </a:r>
            <a:r>
              <a:rPr lang="el-GR" dirty="0" smtClean="0"/>
              <a:t>&amp; τη </a:t>
            </a:r>
            <a:r>
              <a:rPr lang="el-GR" dirty="0"/>
              <a:t>διεκδίκηση κονδυλίων από τα Διαρθρωτικά Ταμεία της </a:t>
            </a:r>
            <a:r>
              <a:rPr lang="el-GR" dirty="0" smtClean="0"/>
              <a:t>ΕΕ, για </a:t>
            </a:r>
            <a:r>
              <a:rPr lang="el-GR" dirty="0"/>
              <a:t>την υλοποίηση </a:t>
            </a:r>
            <a:r>
              <a:rPr lang="el-GR" dirty="0" smtClean="0"/>
              <a:t>έργων/ δράσεων</a:t>
            </a:r>
            <a:endParaRPr lang="el-GR" dirty="0"/>
          </a:p>
        </p:txBody>
      </p:sp>
    </p:spTree>
    <p:extLst>
      <p:ext uri="{BB962C8B-B14F-4D97-AF65-F5344CB8AC3E}">
        <p14:creationId xmlns:p14="http://schemas.microsoft.com/office/powerpoint/2010/main" val="2533766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sz="quarter" idx="10"/>
          </p:nvPr>
        </p:nvSpPr>
        <p:spPr>
          <a:xfrm>
            <a:off x="827088" y="1412875"/>
            <a:ext cx="6624637" cy="2304157"/>
          </a:xfrm>
        </p:spPr>
        <p:txBody>
          <a:bodyPr/>
          <a:lstStyle/>
          <a:p>
            <a:pPr marL="0" indent="0">
              <a:buNone/>
            </a:pPr>
            <a:r>
              <a:rPr lang="el-GR" dirty="0"/>
              <a:t>«... η κινητικότητα που ανταποκρίνεται στις ανάγκες της κοινωνίας να κινείται ελευθέρα, να ενισχύει την προσβασιμότητα, να επικοινωνεί́, να επιχειρεί́ και να αναπτύσσει σχέσεις χωρίς να θυσιάζει άλλες βασικές ανθρώπινες και οικολογικές απαιτήσεις σήμερα και στο μέλλον»</a:t>
            </a:r>
          </a:p>
          <a:p>
            <a:pPr marL="0" indent="0">
              <a:buNone/>
            </a:pPr>
            <a:r>
              <a:rPr lang="el-GR" sz="1600" i="1" dirty="0"/>
              <a:t>Οργανισμός </a:t>
            </a:r>
            <a:r>
              <a:rPr lang="en-US" sz="1600" i="1" dirty="0"/>
              <a:t>World Business Council</a:t>
            </a:r>
            <a:r>
              <a:rPr lang="el-GR" sz="1600" i="1" dirty="0"/>
              <a:t> </a:t>
            </a:r>
          </a:p>
          <a:p>
            <a:pPr marL="0" indent="0">
              <a:buNone/>
            </a:pPr>
            <a:endParaRPr lang="el-GR" dirty="0"/>
          </a:p>
        </p:txBody>
      </p:sp>
      <p:sp>
        <p:nvSpPr>
          <p:cNvPr id="4" name="Τίτλος 3"/>
          <p:cNvSpPr>
            <a:spLocks noGrp="1"/>
          </p:cNvSpPr>
          <p:nvPr>
            <p:ph type="title"/>
          </p:nvPr>
        </p:nvSpPr>
        <p:spPr/>
        <p:txBody>
          <a:bodyPr/>
          <a:lstStyle/>
          <a:p>
            <a:r>
              <a:rPr lang="el-GR" dirty="0"/>
              <a:t>Βιώσιμη κινητικότητα…</a:t>
            </a:r>
          </a:p>
        </p:txBody>
      </p:sp>
      <p:pic>
        <p:nvPicPr>
          <p:cNvPr id="8" name="Εικόνα 7"/>
          <p:cNvPicPr>
            <a:picLocks noChangeAspect="1"/>
          </p:cNvPicPr>
          <p:nvPr/>
        </p:nvPicPr>
        <p:blipFill rotWithShape="1">
          <a:blip r:embed="rId2">
            <a:extLst>
              <a:ext uri="{28A0092B-C50C-407E-A947-70E740481C1C}">
                <a14:useLocalDpi xmlns:a14="http://schemas.microsoft.com/office/drawing/2010/main" val="0"/>
              </a:ext>
            </a:extLst>
          </a:blip>
          <a:srcRect t="34974" b="19648"/>
          <a:stretch/>
        </p:blipFill>
        <p:spPr>
          <a:xfrm>
            <a:off x="827088" y="4005163"/>
            <a:ext cx="5325427" cy="1151907"/>
          </a:xfrm>
          <a:prstGeom prst="rect">
            <a:avLst/>
          </a:prstGeom>
        </p:spPr>
      </p:pic>
    </p:spTree>
    <p:extLst>
      <p:ext uri="{BB962C8B-B14F-4D97-AF65-F5344CB8AC3E}">
        <p14:creationId xmlns:p14="http://schemas.microsoft.com/office/powerpoint/2010/main" val="4047917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ΟΧΑ ΔΗΜΩΝ ΠΑΦΟΥ &amp; ΓΕΡΟΣΚΗΠΟΥ</a:t>
            </a:r>
            <a:endParaRPr lang="el-GR" dirty="0"/>
          </a:p>
        </p:txBody>
      </p:sp>
      <p:sp>
        <p:nvSpPr>
          <p:cNvPr id="3" name="Θέση περιεχομένου 2"/>
          <p:cNvSpPr>
            <a:spLocks noGrp="1"/>
          </p:cNvSpPr>
          <p:nvPr>
            <p:ph idx="1"/>
          </p:nvPr>
        </p:nvSpPr>
        <p:spPr/>
        <p:txBody>
          <a:bodyPr>
            <a:normAutofit lnSpcReduction="10000"/>
          </a:bodyPr>
          <a:lstStyle/>
          <a:p>
            <a:r>
              <a:rPr lang="el-GR" sz="2400" b="1" dirty="0" smtClean="0"/>
              <a:t>Βελτίωση των </a:t>
            </a:r>
            <a:r>
              <a:rPr lang="el-GR" sz="2400" b="1" dirty="0"/>
              <a:t>υποδομών </a:t>
            </a:r>
            <a:r>
              <a:rPr lang="el-GR" sz="2400" b="1" dirty="0" smtClean="0"/>
              <a:t>&amp; </a:t>
            </a:r>
            <a:r>
              <a:rPr lang="el-GR" sz="2400" b="1" dirty="0"/>
              <a:t>του επιπέδου εξυπηρέτησης </a:t>
            </a:r>
            <a:r>
              <a:rPr lang="el-GR" sz="2400" b="1" dirty="0" smtClean="0"/>
              <a:t>των ΜΜΜ</a:t>
            </a:r>
          </a:p>
          <a:p>
            <a:r>
              <a:rPr lang="el-GR" sz="2400" b="1" dirty="0" smtClean="0"/>
              <a:t>Προώθηση των </a:t>
            </a:r>
            <a:r>
              <a:rPr lang="el-GR" sz="2400" b="1" dirty="0"/>
              <a:t>ήπιων μέσων μετακίνησης (πράσινη πόλη</a:t>
            </a:r>
            <a:r>
              <a:rPr lang="el-GR" sz="2400" b="1" dirty="0" smtClean="0"/>
              <a:t>)</a:t>
            </a:r>
          </a:p>
          <a:p>
            <a:r>
              <a:rPr lang="el-GR" sz="2400" b="1" dirty="0" smtClean="0"/>
              <a:t>Ανάπλαση ιστορικών πυρήνων </a:t>
            </a:r>
            <a:endParaRPr lang="el-GR" sz="2400" b="1" dirty="0"/>
          </a:p>
          <a:p>
            <a:r>
              <a:rPr lang="el-GR" sz="2400" b="1" dirty="0" smtClean="0"/>
              <a:t>Διαχείριση αποβλήτων </a:t>
            </a:r>
            <a:endParaRPr lang="el-GR" sz="2400" b="1" dirty="0"/>
          </a:p>
          <a:p>
            <a:r>
              <a:rPr lang="el-GR" sz="2400" b="1" dirty="0" smtClean="0"/>
              <a:t>Νέες τεχνολογίες (έξυπνη πόλη)</a:t>
            </a:r>
            <a:endParaRPr lang="el-GR" sz="2400" b="1" dirty="0"/>
          </a:p>
          <a:p>
            <a:r>
              <a:rPr lang="el-GR" sz="2400" b="1" dirty="0" smtClean="0"/>
              <a:t>Κοινωνικά προγράμματα</a:t>
            </a:r>
            <a:endParaRPr lang="el-GR" sz="2400" b="1" dirty="0"/>
          </a:p>
          <a:p>
            <a:endParaRPr lang="el-GR" sz="2400" b="1" dirty="0"/>
          </a:p>
        </p:txBody>
      </p:sp>
      <p:sp>
        <p:nvSpPr>
          <p:cNvPr id="4" name="Θέση κειμένου 3"/>
          <p:cNvSpPr>
            <a:spLocks noGrp="1"/>
          </p:cNvSpPr>
          <p:nvPr>
            <p:ph type="body" sz="half" idx="2"/>
          </p:nvPr>
        </p:nvSpPr>
        <p:spPr/>
        <p:txBody>
          <a:bodyPr>
            <a:normAutofit/>
          </a:bodyPr>
          <a:lstStyle/>
          <a:p>
            <a:r>
              <a:rPr lang="el-GR" b="1" dirty="0" smtClean="0"/>
              <a:t>Θεματικοί τομείς έργων/ δράσεων</a:t>
            </a:r>
            <a:endParaRPr lang="el-GR" b="1" dirty="0"/>
          </a:p>
        </p:txBody>
      </p:sp>
    </p:spTree>
    <p:extLst>
      <p:ext uri="{BB962C8B-B14F-4D97-AF65-F5344CB8AC3E}">
        <p14:creationId xmlns:p14="http://schemas.microsoft.com/office/powerpoint/2010/main" val="2905065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ΟΧΑ ΔΗΜΩΝ ΠΑΦΟΥ &amp; ΓΕΡΟΣΚΗΠΟΥ</a:t>
            </a:r>
            <a:endParaRPr lang="el-GR" dirty="0"/>
          </a:p>
        </p:txBody>
      </p:sp>
      <p:sp>
        <p:nvSpPr>
          <p:cNvPr id="3" name="Θέση περιεχομένου 2"/>
          <p:cNvSpPr>
            <a:spLocks noGrp="1"/>
          </p:cNvSpPr>
          <p:nvPr>
            <p:ph idx="1"/>
          </p:nvPr>
        </p:nvSpPr>
        <p:spPr/>
        <p:txBody>
          <a:bodyPr>
            <a:noAutofit/>
          </a:bodyPr>
          <a:lstStyle/>
          <a:p>
            <a:r>
              <a:rPr lang="el-GR" sz="1600" b="1" dirty="0" smtClean="0"/>
              <a:t>Ανάπλαση </a:t>
            </a:r>
            <a:r>
              <a:rPr lang="el-GR" sz="1600" b="1" dirty="0"/>
              <a:t>του παραλιακού πεζόδρομου του Δήμου Πάφου </a:t>
            </a:r>
            <a:r>
              <a:rPr lang="el-GR" sz="1600" dirty="0"/>
              <a:t>έως το όριο της Δημοτικής Παραλίας </a:t>
            </a:r>
            <a:r>
              <a:rPr lang="el-GR" sz="1600" dirty="0" smtClean="0"/>
              <a:t>στον </a:t>
            </a:r>
            <a:r>
              <a:rPr lang="el-GR" sz="1600" dirty="0"/>
              <a:t>Δήμο </a:t>
            </a:r>
            <a:r>
              <a:rPr lang="el-GR" sz="1600" dirty="0" err="1"/>
              <a:t>Γεροσκήπου</a:t>
            </a:r>
            <a:r>
              <a:rPr lang="el-GR" sz="1600" dirty="0"/>
              <a:t> (μήκος περίπου </a:t>
            </a:r>
            <a:r>
              <a:rPr lang="el-GR" sz="1600" dirty="0" smtClean="0"/>
              <a:t>7χλμ</a:t>
            </a:r>
            <a:r>
              <a:rPr lang="el-GR" sz="1600" dirty="0"/>
              <a:t>.).</a:t>
            </a:r>
          </a:p>
          <a:p>
            <a:r>
              <a:rPr lang="el-GR" sz="1600" b="1" dirty="0" smtClean="0"/>
              <a:t>Αναβάθμιση </a:t>
            </a:r>
            <a:r>
              <a:rPr lang="el-GR" sz="1600" b="1" dirty="0"/>
              <a:t>της οδού </a:t>
            </a:r>
            <a:r>
              <a:rPr lang="el-GR" sz="1600" b="1" dirty="0" err="1" smtClean="0"/>
              <a:t>Κ.Παλαιολόγου</a:t>
            </a:r>
            <a:r>
              <a:rPr lang="el-GR" sz="1600" b="1" dirty="0" smtClean="0"/>
              <a:t> </a:t>
            </a:r>
            <a:r>
              <a:rPr lang="el-GR" sz="1600" b="1" dirty="0"/>
              <a:t>του Δήμου Πάφου </a:t>
            </a:r>
            <a:r>
              <a:rPr lang="el-GR" sz="1600" dirty="0" smtClean="0"/>
              <a:t>(</a:t>
            </a:r>
            <a:r>
              <a:rPr lang="el-GR" sz="1600" dirty="0"/>
              <a:t>μήκος </a:t>
            </a:r>
            <a:r>
              <a:rPr lang="el-GR" sz="1600" dirty="0" smtClean="0"/>
              <a:t>500μ</a:t>
            </a:r>
            <a:r>
              <a:rPr lang="el-GR" sz="1600" dirty="0"/>
              <a:t>. περίπου) </a:t>
            </a:r>
            <a:r>
              <a:rPr lang="el-GR" sz="1600" dirty="0" smtClean="0"/>
              <a:t>&amp; </a:t>
            </a:r>
            <a:r>
              <a:rPr lang="el-GR" sz="1600" dirty="0"/>
              <a:t>παρακειμένων χρήσεων γης (δημιουργία Πάρκου, αναμόρφωση χώρου στάθμευσης οχημάτων εκτός οδού) </a:t>
            </a:r>
          </a:p>
          <a:p>
            <a:r>
              <a:rPr lang="el-GR" sz="1600" b="1" dirty="0" smtClean="0"/>
              <a:t>Αναβάθμιση </a:t>
            </a:r>
            <a:r>
              <a:rPr lang="el-GR" sz="1600" b="1" dirty="0"/>
              <a:t>της οδού </a:t>
            </a:r>
            <a:r>
              <a:rPr lang="el-GR" sz="1600" b="1" dirty="0" err="1" smtClean="0"/>
              <a:t>Ε.Παλληκαρίδη</a:t>
            </a:r>
            <a:r>
              <a:rPr lang="el-GR" sz="1600" b="1" dirty="0" smtClean="0"/>
              <a:t> </a:t>
            </a:r>
            <a:r>
              <a:rPr lang="el-GR" sz="1600" b="1" dirty="0"/>
              <a:t>του Δήμου Πάφου</a:t>
            </a:r>
            <a:r>
              <a:rPr lang="el-GR" sz="1600" b="1" dirty="0" smtClean="0"/>
              <a:t> </a:t>
            </a:r>
            <a:r>
              <a:rPr lang="el-GR" sz="1600" dirty="0" smtClean="0"/>
              <a:t>&amp; </a:t>
            </a:r>
            <a:r>
              <a:rPr lang="el-GR" sz="1600" dirty="0"/>
              <a:t>παρακειμένων χρήσεων γης (χώροι Πάρκων και Πλατειών, δενδροφυτεύσεις, ασφαλή πεζοδρόμια</a:t>
            </a:r>
            <a:r>
              <a:rPr lang="el-GR" sz="1600" dirty="0" smtClean="0"/>
              <a:t>)</a:t>
            </a:r>
            <a:endParaRPr lang="el-GR" sz="1600" dirty="0"/>
          </a:p>
          <a:p>
            <a:r>
              <a:rPr lang="el-GR" sz="1600" b="1" dirty="0" smtClean="0"/>
              <a:t>Δημιουργία </a:t>
            </a:r>
            <a:r>
              <a:rPr lang="el-GR" sz="1600" b="1" dirty="0"/>
              <a:t>κοινόχρηστων </a:t>
            </a:r>
            <a:r>
              <a:rPr lang="el-GR" sz="1600" b="1" dirty="0" smtClean="0"/>
              <a:t>υποδομών στον Δήμο </a:t>
            </a:r>
            <a:r>
              <a:rPr lang="el-GR" sz="1600" b="1" dirty="0" err="1" smtClean="0"/>
              <a:t>Γεροσκήπου</a:t>
            </a:r>
            <a:r>
              <a:rPr lang="el-GR" sz="1600" dirty="0" smtClean="0"/>
              <a:t>, στην </a:t>
            </a:r>
            <a:r>
              <a:rPr lang="el-GR" sz="1600" dirty="0"/>
              <a:t>περιοχή Κάτω Βρύσης </a:t>
            </a:r>
            <a:endParaRPr lang="el-GR" sz="1600" dirty="0" smtClean="0"/>
          </a:p>
          <a:p>
            <a:r>
              <a:rPr lang="el-GR" sz="1600" b="1" dirty="0" smtClean="0"/>
              <a:t>Αναβάθμιση </a:t>
            </a:r>
            <a:r>
              <a:rPr lang="el-GR" sz="1600" b="1" dirty="0"/>
              <a:t>της Δημοτικής Παραλίας </a:t>
            </a:r>
            <a:r>
              <a:rPr lang="el-GR" sz="1600" b="1" dirty="0" err="1"/>
              <a:t>Γεροσκήπου</a:t>
            </a:r>
            <a:r>
              <a:rPr lang="el-GR" sz="1600" b="1" dirty="0"/>
              <a:t> </a:t>
            </a:r>
            <a:r>
              <a:rPr lang="el-GR" sz="1600" dirty="0" smtClean="0"/>
              <a:t>(χώροι </a:t>
            </a:r>
            <a:r>
              <a:rPr lang="el-GR" sz="1600" dirty="0"/>
              <a:t>στάθμευσης, γήπεδα αθλοπαιδιών </a:t>
            </a:r>
            <a:r>
              <a:rPr lang="el-GR" sz="1600" dirty="0" smtClean="0"/>
              <a:t>&amp; </a:t>
            </a:r>
            <a:r>
              <a:rPr lang="el-GR" sz="1600" dirty="0"/>
              <a:t>γενικότερα κοινόχρηστες </a:t>
            </a:r>
            <a:r>
              <a:rPr lang="el-GR" sz="1600" dirty="0" smtClean="0"/>
              <a:t>υποδομές)</a:t>
            </a:r>
            <a:endParaRPr lang="el-GR" sz="1600" dirty="0"/>
          </a:p>
        </p:txBody>
      </p:sp>
      <p:sp>
        <p:nvSpPr>
          <p:cNvPr id="4" name="Θέση κειμένου 3"/>
          <p:cNvSpPr>
            <a:spLocks noGrp="1"/>
          </p:cNvSpPr>
          <p:nvPr>
            <p:ph type="body" sz="half" idx="2"/>
          </p:nvPr>
        </p:nvSpPr>
        <p:spPr/>
        <p:txBody>
          <a:bodyPr>
            <a:normAutofit/>
          </a:bodyPr>
          <a:lstStyle/>
          <a:p>
            <a:r>
              <a:rPr lang="el-GR" b="1" dirty="0" smtClean="0"/>
              <a:t>Έργα προς υλοποίηση με εξασφαλισμένη χρηματοδότηση</a:t>
            </a:r>
            <a:endParaRPr lang="el-GR" b="1" dirty="0"/>
          </a:p>
        </p:txBody>
      </p:sp>
    </p:spTree>
    <p:extLst>
      <p:ext uri="{BB962C8B-B14F-4D97-AF65-F5344CB8AC3E}">
        <p14:creationId xmlns:p14="http://schemas.microsoft.com/office/powerpoint/2010/main" val="3418096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6000" dirty="0">
                <a:solidFill>
                  <a:srgbClr val="009999"/>
                </a:solidFill>
                <a:latin typeface="Calibri" pitchFamily="34" charset="0"/>
              </a:rPr>
              <a:t>Πως η ΕΕ καθοδηγεί την ανάπτυξη &amp; υλοποίηση των ΣΒΑΚ</a:t>
            </a:r>
            <a:r>
              <a:rPr lang="en-US" sz="6000" dirty="0">
                <a:solidFill>
                  <a:srgbClr val="009999"/>
                </a:solidFill>
                <a:latin typeface="Calibri" pitchFamily="34" charset="0"/>
              </a:rPr>
              <a:t> (SUMP 2.0)</a:t>
            </a:r>
            <a:endParaRPr lang="el-GR" dirty="0"/>
          </a:p>
        </p:txBody>
      </p:sp>
      <p:sp>
        <p:nvSpPr>
          <p:cNvPr id="3" name="Θέση κειμένου 2"/>
          <p:cNvSpPr>
            <a:spLocks noGrp="1"/>
          </p:cNvSpPr>
          <p:nvPr>
            <p:ph type="body" idx="1"/>
          </p:nvPr>
        </p:nvSpPr>
        <p:spPr/>
        <p:txBody>
          <a:bodyPr/>
          <a:lstStyle/>
          <a:p>
            <a:r>
              <a:rPr lang="el-GR" dirty="0"/>
              <a:t>Κατευθυντήριες οδηγίες – 2</a:t>
            </a:r>
            <a:r>
              <a:rPr lang="el-GR" baseline="30000" dirty="0"/>
              <a:t>η</a:t>
            </a:r>
            <a:r>
              <a:rPr lang="el-GR" dirty="0"/>
              <a:t> έκδοση (2019)</a:t>
            </a:r>
          </a:p>
        </p:txBody>
      </p:sp>
    </p:spTree>
    <p:extLst>
      <p:ext uri="{BB962C8B-B14F-4D97-AF65-F5344CB8AC3E}">
        <p14:creationId xmlns:p14="http://schemas.microsoft.com/office/powerpoint/2010/main" val="126334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2" y="1236174"/>
            <a:ext cx="2949178" cy="1600200"/>
          </a:xfrm>
        </p:spPr>
        <p:txBody>
          <a:bodyPr>
            <a:normAutofit fontScale="90000"/>
          </a:bodyPr>
          <a:lstStyle/>
          <a:p>
            <a:r>
              <a:rPr lang="el-GR" sz="3091" dirty="0"/>
              <a:t>ΟΔΗΓΙΕΣ </a:t>
            </a:r>
            <a:r>
              <a:rPr lang="en-GB" sz="3091" dirty="0"/>
              <a:t>ELTIS </a:t>
            </a:r>
            <a:r>
              <a:rPr lang="el-GR" sz="3091" dirty="0"/>
              <a:t>ΓΙΑ ΤΗΝ </a:t>
            </a:r>
            <a:r>
              <a:rPr lang="el-GR" dirty="0"/>
              <a:t>ΑΝΑΠΤΥΞΗ ΚΑΙ ΥΛΟΠΟΙΗΣΗ ΕΝΟΣ ΣΒΑΚ</a:t>
            </a:r>
          </a:p>
        </p:txBody>
      </p:sp>
      <p:sp>
        <p:nvSpPr>
          <p:cNvPr id="4" name="Θέση κειμένου 3"/>
          <p:cNvSpPr>
            <a:spLocks noGrp="1"/>
          </p:cNvSpPr>
          <p:nvPr>
            <p:ph type="body" sz="half" idx="2"/>
          </p:nvPr>
        </p:nvSpPr>
        <p:spPr>
          <a:xfrm>
            <a:off x="629842" y="3140968"/>
            <a:ext cx="2949178" cy="2728020"/>
          </a:xfrm>
        </p:spPr>
        <p:txBody>
          <a:bodyPr/>
          <a:lstStyle/>
          <a:p>
            <a:r>
              <a:rPr lang="el-GR" b="1" dirty="0"/>
              <a:t>Οι οκτώ </a:t>
            </a:r>
            <a:r>
              <a:rPr lang="en-US" b="1" dirty="0"/>
              <a:t>(8) </a:t>
            </a:r>
            <a:r>
              <a:rPr lang="el-GR" b="1" dirty="0"/>
              <a:t>κοινά αποδεκτές Κατευθυντήριες </a:t>
            </a:r>
            <a:r>
              <a:rPr lang="el-GR" b="1" dirty="0" smtClean="0"/>
              <a:t>Αρχές</a:t>
            </a:r>
            <a:endParaRPr lang="el-GR" b="1" dirty="0"/>
          </a:p>
        </p:txBody>
      </p:sp>
      <p:grpSp>
        <p:nvGrpSpPr>
          <p:cNvPr id="6" name="Ομάδα 5"/>
          <p:cNvGrpSpPr/>
          <p:nvPr/>
        </p:nvGrpSpPr>
        <p:grpSpPr>
          <a:xfrm>
            <a:off x="3939888" y="1138678"/>
            <a:ext cx="901410" cy="4445569"/>
            <a:chOff x="4333876" y="1138246"/>
            <a:chExt cx="991551" cy="4890126"/>
          </a:xfrm>
        </p:grpSpPr>
        <p:pic>
          <p:nvPicPr>
            <p:cNvPr id="7" name="Εικόνα 6"/>
            <p:cNvPicPr>
              <a:picLocks noChangeAspect="1"/>
            </p:cNvPicPr>
            <p:nvPr/>
          </p:nvPicPr>
          <p:blipFill>
            <a:blip r:embed="rId2"/>
            <a:stretch>
              <a:fillRect/>
            </a:stretch>
          </p:blipFill>
          <p:spPr>
            <a:xfrm>
              <a:off x="4333876" y="1138246"/>
              <a:ext cx="944880" cy="621030"/>
            </a:xfrm>
            <a:prstGeom prst="rect">
              <a:avLst/>
            </a:prstGeom>
          </p:spPr>
        </p:pic>
        <p:pic>
          <p:nvPicPr>
            <p:cNvPr id="8" name="Εικόνα 7"/>
            <p:cNvPicPr>
              <a:picLocks noChangeAspect="1"/>
            </p:cNvPicPr>
            <p:nvPr/>
          </p:nvPicPr>
          <p:blipFill>
            <a:blip r:embed="rId3"/>
            <a:stretch>
              <a:fillRect/>
            </a:stretch>
          </p:blipFill>
          <p:spPr>
            <a:xfrm>
              <a:off x="4357687" y="1809752"/>
              <a:ext cx="914400" cy="575310"/>
            </a:xfrm>
            <a:prstGeom prst="rect">
              <a:avLst/>
            </a:prstGeom>
          </p:spPr>
        </p:pic>
        <p:pic>
          <p:nvPicPr>
            <p:cNvPr id="9" name="Εικόνα 8"/>
            <p:cNvPicPr>
              <a:picLocks noChangeAspect="1"/>
            </p:cNvPicPr>
            <p:nvPr/>
          </p:nvPicPr>
          <p:blipFill>
            <a:blip r:embed="rId4"/>
            <a:stretch>
              <a:fillRect/>
            </a:stretch>
          </p:blipFill>
          <p:spPr>
            <a:xfrm>
              <a:off x="4419601" y="2428874"/>
              <a:ext cx="853440" cy="640080"/>
            </a:xfrm>
            <a:prstGeom prst="rect">
              <a:avLst/>
            </a:prstGeom>
          </p:spPr>
        </p:pic>
        <p:pic>
          <p:nvPicPr>
            <p:cNvPr id="10" name="Εικόνα 9"/>
            <p:cNvPicPr>
              <a:picLocks noChangeAspect="1"/>
            </p:cNvPicPr>
            <p:nvPr/>
          </p:nvPicPr>
          <p:blipFill>
            <a:blip r:embed="rId5"/>
            <a:stretch>
              <a:fillRect/>
            </a:stretch>
          </p:blipFill>
          <p:spPr>
            <a:xfrm>
              <a:off x="4438649" y="3071813"/>
              <a:ext cx="792480" cy="594360"/>
            </a:xfrm>
            <a:prstGeom prst="rect">
              <a:avLst/>
            </a:prstGeom>
          </p:spPr>
        </p:pic>
        <p:pic>
          <p:nvPicPr>
            <p:cNvPr id="11" name="Εικόνα 10"/>
            <p:cNvPicPr>
              <a:picLocks noChangeAspect="1"/>
            </p:cNvPicPr>
            <p:nvPr/>
          </p:nvPicPr>
          <p:blipFill>
            <a:blip r:embed="rId6"/>
            <a:stretch>
              <a:fillRect/>
            </a:stretch>
          </p:blipFill>
          <p:spPr>
            <a:xfrm>
              <a:off x="4452938" y="3738563"/>
              <a:ext cx="792480" cy="563880"/>
            </a:xfrm>
            <a:prstGeom prst="rect">
              <a:avLst/>
            </a:prstGeom>
          </p:spPr>
        </p:pic>
        <p:pic>
          <p:nvPicPr>
            <p:cNvPr id="12" name="Εικόνα 11"/>
            <p:cNvPicPr>
              <a:picLocks noChangeAspect="1"/>
            </p:cNvPicPr>
            <p:nvPr/>
          </p:nvPicPr>
          <p:blipFill>
            <a:blip r:embed="rId7"/>
            <a:stretch>
              <a:fillRect/>
            </a:stretch>
          </p:blipFill>
          <p:spPr>
            <a:xfrm>
              <a:off x="4352925" y="4310060"/>
              <a:ext cx="929640" cy="563880"/>
            </a:xfrm>
            <a:prstGeom prst="rect">
              <a:avLst/>
            </a:prstGeom>
          </p:spPr>
        </p:pic>
        <p:pic>
          <p:nvPicPr>
            <p:cNvPr id="13" name="Εικόνα 12"/>
            <p:cNvPicPr>
              <a:picLocks noChangeAspect="1"/>
            </p:cNvPicPr>
            <p:nvPr/>
          </p:nvPicPr>
          <p:blipFill>
            <a:blip r:embed="rId8"/>
            <a:stretch>
              <a:fillRect/>
            </a:stretch>
          </p:blipFill>
          <p:spPr>
            <a:xfrm>
              <a:off x="4395787" y="4914900"/>
              <a:ext cx="929640" cy="594360"/>
            </a:xfrm>
            <a:prstGeom prst="rect">
              <a:avLst/>
            </a:prstGeom>
          </p:spPr>
        </p:pic>
        <p:pic>
          <p:nvPicPr>
            <p:cNvPr id="14" name="Εικόνα 13"/>
            <p:cNvPicPr>
              <a:picLocks noChangeAspect="1"/>
            </p:cNvPicPr>
            <p:nvPr/>
          </p:nvPicPr>
          <p:blipFill>
            <a:blip r:embed="rId9"/>
            <a:stretch>
              <a:fillRect/>
            </a:stretch>
          </p:blipFill>
          <p:spPr>
            <a:xfrm>
              <a:off x="4405313" y="5567362"/>
              <a:ext cx="899160" cy="461010"/>
            </a:xfrm>
            <a:prstGeom prst="rect">
              <a:avLst/>
            </a:prstGeom>
          </p:spPr>
        </p:pic>
      </p:grpSp>
      <p:sp>
        <p:nvSpPr>
          <p:cNvPr id="15" name="Θέση περιεχομένου 2"/>
          <p:cNvSpPr>
            <a:spLocks noGrp="1"/>
          </p:cNvSpPr>
          <p:nvPr>
            <p:ph idx="1"/>
          </p:nvPr>
        </p:nvSpPr>
        <p:spPr>
          <a:xfrm>
            <a:off x="4909705" y="1332747"/>
            <a:ext cx="3606836" cy="4454607"/>
          </a:xfrm>
        </p:spPr>
        <p:txBody>
          <a:bodyPr>
            <a:normAutofit fontScale="55000" lnSpcReduction="20000"/>
          </a:bodyPr>
          <a:lstStyle/>
          <a:p>
            <a:pPr marL="467596" indent="-467596">
              <a:spcBef>
                <a:spcPts val="700"/>
              </a:spcBef>
              <a:buFont typeface="+mj-lt"/>
              <a:buAutoNum type="arabicPeriod"/>
            </a:pPr>
            <a:r>
              <a:rPr lang="el-GR" dirty="0"/>
              <a:t>Σχεδιασμός βιώσιμης κινητικότητας στη «λειτουργική αστική περιοχή» </a:t>
            </a:r>
          </a:p>
          <a:p>
            <a:pPr marL="467596" indent="-467596">
              <a:spcBef>
                <a:spcPts val="700"/>
              </a:spcBef>
              <a:buFont typeface="+mj-lt"/>
              <a:buAutoNum type="arabicPeriod"/>
            </a:pPr>
            <a:r>
              <a:rPr lang="el-GR" dirty="0"/>
              <a:t>Συνεργασία μεταξύ όλων των αρμόδιων θεσμών</a:t>
            </a:r>
          </a:p>
          <a:p>
            <a:pPr marL="467596" indent="-467596">
              <a:spcBef>
                <a:spcPts val="700"/>
              </a:spcBef>
              <a:buFont typeface="+mj-lt"/>
              <a:buAutoNum type="arabicPeriod"/>
            </a:pPr>
            <a:r>
              <a:rPr lang="el-GR" dirty="0"/>
              <a:t>Συμμετοχή πολιτών και εμπλεκόμενων φορέων</a:t>
            </a:r>
          </a:p>
          <a:p>
            <a:pPr marL="467596" indent="-467596">
              <a:spcBef>
                <a:spcPts val="700"/>
              </a:spcBef>
              <a:buFont typeface="+mj-lt"/>
              <a:buAutoNum type="arabicPeriod"/>
            </a:pPr>
            <a:r>
              <a:rPr lang="el-GR" dirty="0"/>
              <a:t>Αξιολόγηση υφιστάμενων και μελλοντικών επιδόσεων</a:t>
            </a:r>
          </a:p>
          <a:p>
            <a:pPr marL="467596" indent="-467596">
              <a:spcBef>
                <a:spcPts val="700"/>
              </a:spcBef>
              <a:buFont typeface="+mj-lt"/>
              <a:buAutoNum type="arabicPeriod"/>
            </a:pPr>
            <a:r>
              <a:rPr lang="el-GR" dirty="0"/>
              <a:t>Καθορισμός μακροπρόθεσμου οράματος και σαφούς σχεδίου υλοποίησης</a:t>
            </a:r>
          </a:p>
          <a:p>
            <a:pPr marL="467596" indent="-467596">
              <a:spcBef>
                <a:spcPts val="700"/>
              </a:spcBef>
              <a:buFont typeface="+mj-lt"/>
              <a:buAutoNum type="arabicPeriod"/>
            </a:pPr>
            <a:r>
              <a:rPr lang="el-GR" dirty="0"/>
              <a:t>Ολοκληρωμένη ανάπτυξη όλων των μέσων μετακίνησης</a:t>
            </a:r>
          </a:p>
          <a:p>
            <a:pPr marL="467596" indent="-467596">
              <a:spcBef>
                <a:spcPts val="700"/>
              </a:spcBef>
              <a:buFont typeface="+mj-lt"/>
              <a:buAutoNum type="arabicPeriod"/>
            </a:pPr>
            <a:r>
              <a:rPr lang="el-GR" dirty="0"/>
              <a:t>Οργάνωση παρακολούθησης και αξιολόγησης</a:t>
            </a:r>
          </a:p>
          <a:p>
            <a:pPr marL="467596" indent="-467596">
              <a:spcBef>
                <a:spcPts val="700"/>
              </a:spcBef>
              <a:buFont typeface="+mj-lt"/>
              <a:buAutoNum type="arabicPeriod"/>
            </a:pPr>
            <a:r>
              <a:rPr lang="el-GR" dirty="0"/>
              <a:t>Διασφάλιση ποιότητας</a:t>
            </a:r>
          </a:p>
        </p:txBody>
      </p:sp>
    </p:spTree>
    <p:extLst>
      <p:ext uri="{BB962C8B-B14F-4D97-AF65-F5344CB8AC3E}">
        <p14:creationId xmlns:p14="http://schemas.microsoft.com/office/powerpoint/2010/main" val="3078522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p:cNvSpPr>
            <a:spLocks noGrp="1"/>
          </p:cNvSpPr>
          <p:nvPr>
            <p:ph type="body" sz="half" idx="2"/>
          </p:nvPr>
        </p:nvSpPr>
        <p:spPr>
          <a:xfrm>
            <a:off x="629842" y="3140968"/>
            <a:ext cx="2949178" cy="2728020"/>
          </a:xfrm>
        </p:spPr>
        <p:txBody>
          <a:bodyPr/>
          <a:lstStyle/>
          <a:p>
            <a:r>
              <a:rPr lang="el-GR" b="1" dirty="0"/>
              <a:t>Τα δώδεκα (12) Βήματα Σχεδιασμού</a:t>
            </a:r>
          </a:p>
        </p:txBody>
      </p:sp>
      <p:grpSp>
        <p:nvGrpSpPr>
          <p:cNvPr id="32" name="Ομάδα 31"/>
          <p:cNvGrpSpPr/>
          <p:nvPr/>
        </p:nvGrpSpPr>
        <p:grpSpPr>
          <a:xfrm>
            <a:off x="2555776" y="1401250"/>
            <a:ext cx="6448480" cy="5107592"/>
            <a:chOff x="2139899" y="1071850"/>
            <a:chExt cx="6864357" cy="5436992"/>
          </a:xfrm>
        </p:grpSpPr>
        <p:pic>
          <p:nvPicPr>
            <p:cNvPr id="16" name="Θέση εικόνας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968" y="1715256"/>
              <a:ext cx="6230288" cy="4491116"/>
            </a:xfrm>
            <a:prstGeom prst="rect">
              <a:avLst/>
            </a:prstGeom>
          </p:spPr>
        </p:pic>
        <p:grpSp>
          <p:nvGrpSpPr>
            <p:cNvPr id="17" name="Ομάδα 16"/>
            <p:cNvGrpSpPr/>
            <p:nvPr/>
          </p:nvGrpSpPr>
          <p:grpSpPr>
            <a:xfrm>
              <a:off x="7486822" y="3506925"/>
              <a:ext cx="891599" cy="891599"/>
              <a:chOff x="4604751" y="1652136"/>
              <a:chExt cx="1532436" cy="1532436"/>
            </a:xfrm>
            <a:solidFill>
              <a:srgbClr val="E6AF00"/>
            </a:solidFill>
          </p:grpSpPr>
          <p:sp>
            <p:nvSpPr>
              <p:cNvPr id="18" name="Οβάλ 17"/>
              <p:cNvSpPr/>
              <p:nvPr/>
            </p:nvSpPr>
            <p:spPr>
              <a:xfrm>
                <a:off x="4604751" y="1652136"/>
                <a:ext cx="1532436" cy="1532436"/>
              </a:xfrm>
              <a:prstGeom prst="ellipse">
                <a:avLst/>
              </a:prstGeom>
              <a:grpFill/>
            </p:spPr>
            <p:style>
              <a:lnRef idx="2">
                <a:schemeClr val="lt1">
                  <a:hueOff val="0"/>
                  <a:satOff val="0"/>
                  <a:lumOff val="0"/>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sp>
          <p:sp>
            <p:nvSpPr>
              <p:cNvPr id="19" name="Οβάλ 6"/>
              <p:cNvSpPr txBox="1"/>
              <p:nvPr/>
            </p:nvSpPr>
            <p:spPr>
              <a:xfrm>
                <a:off x="4829171" y="1876556"/>
                <a:ext cx="1080000" cy="1080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444504">
                  <a:lnSpc>
                    <a:spcPct val="90000"/>
                  </a:lnSpc>
                  <a:spcBef>
                    <a:spcPct val="0"/>
                  </a:spcBef>
                  <a:spcAft>
                    <a:spcPct val="35000"/>
                  </a:spcAft>
                </a:pPr>
                <a:r>
                  <a:rPr lang="el-GR" sz="818" b="1" dirty="0" err="1"/>
                  <a:t>ΣΥΜΠΕ-ΡΑΣΜΑΤΑ</a:t>
                </a:r>
                <a:r>
                  <a:rPr lang="el-GR" sz="818" b="1" dirty="0"/>
                  <a:t> ΑΝΑΛΥΣΗΣ</a:t>
                </a:r>
                <a:endParaRPr lang="en-US" sz="818" b="1" dirty="0"/>
              </a:p>
            </p:txBody>
          </p:sp>
        </p:grpSp>
        <p:grpSp>
          <p:nvGrpSpPr>
            <p:cNvPr id="20" name="Ομάδα 19"/>
            <p:cNvGrpSpPr/>
            <p:nvPr/>
          </p:nvGrpSpPr>
          <p:grpSpPr>
            <a:xfrm>
              <a:off x="2139899" y="3778219"/>
              <a:ext cx="890182" cy="890182"/>
              <a:chOff x="1351905" y="1652131"/>
              <a:chExt cx="1532436" cy="1532436"/>
            </a:xfrm>
            <a:solidFill>
              <a:srgbClr val="029BBA"/>
            </a:solidFill>
          </p:grpSpPr>
          <p:sp>
            <p:nvSpPr>
              <p:cNvPr id="21" name="Οβάλ 20"/>
              <p:cNvSpPr/>
              <p:nvPr/>
            </p:nvSpPr>
            <p:spPr>
              <a:xfrm>
                <a:off x="1351905" y="1652131"/>
                <a:ext cx="1532436" cy="1532436"/>
              </a:xfrm>
              <a:prstGeom prst="ellipse">
                <a:avLst/>
              </a:prstGeom>
              <a:grpFill/>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22" name="Οβάλ 10"/>
              <p:cNvSpPr txBox="1"/>
              <p:nvPr/>
            </p:nvSpPr>
            <p:spPr>
              <a:xfrm>
                <a:off x="1576325" y="1876551"/>
                <a:ext cx="1083596" cy="10835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444504">
                  <a:lnSpc>
                    <a:spcPct val="90000"/>
                  </a:lnSpc>
                  <a:spcBef>
                    <a:spcPct val="0"/>
                  </a:spcBef>
                  <a:spcAft>
                    <a:spcPct val="35000"/>
                  </a:spcAft>
                </a:pPr>
                <a:r>
                  <a:rPr lang="el-GR" sz="818" b="1" dirty="0"/>
                  <a:t>ΥΙΟΘΕΤΗΣΗ </a:t>
                </a:r>
                <a:r>
                  <a:rPr lang="el-GR" sz="818" b="1" dirty="0" err="1"/>
                  <a:t>ΣΒΑΚ</a:t>
                </a:r>
                <a:endParaRPr lang="en-US" sz="818" b="1" dirty="0"/>
              </a:p>
            </p:txBody>
          </p:sp>
        </p:grpSp>
        <p:grpSp>
          <p:nvGrpSpPr>
            <p:cNvPr id="23" name="Ομάδα 22"/>
            <p:cNvGrpSpPr/>
            <p:nvPr/>
          </p:nvGrpSpPr>
          <p:grpSpPr>
            <a:xfrm>
              <a:off x="4478929" y="5618660"/>
              <a:ext cx="890182" cy="890182"/>
              <a:chOff x="2978335" y="3253031"/>
              <a:chExt cx="1532436" cy="1532436"/>
            </a:xfrm>
          </p:grpSpPr>
          <p:sp>
            <p:nvSpPr>
              <p:cNvPr id="24" name="Οβάλ 23"/>
              <p:cNvSpPr/>
              <p:nvPr/>
            </p:nvSpPr>
            <p:spPr>
              <a:xfrm>
                <a:off x="2978335" y="3253031"/>
                <a:ext cx="1532436" cy="1532436"/>
              </a:xfrm>
              <a:prstGeom prst="ellipse">
                <a:avLst/>
              </a:prstGeom>
              <a:solidFill>
                <a:srgbClr val="91992F"/>
              </a:solidFill>
            </p:spPr>
            <p:style>
              <a:lnRef idx="2">
                <a:schemeClr val="lt1">
                  <a:hueOff val="0"/>
                  <a:satOff val="0"/>
                  <a:lumOff val="0"/>
                  <a:alphaOff val="0"/>
                </a:schemeClr>
              </a:lnRef>
              <a:fillRef idx="1">
                <a:schemeClr val="accent2">
                  <a:hueOff val="3121013"/>
                  <a:satOff val="-3893"/>
                  <a:lumOff val="915"/>
                  <a:alphaOff val="0"/>
                </a:schemeClr>
              </a:fillRef>
              <a:effectRef idx="0">
                <a:schemeClr val="accent2">
                  <a:hueOff val="3121013"/>
                  <a:satOff val="-3893"/>
                  <a:lumOff val="915"/>
                  <a:alphaOff val="0"/>
                </a:schemeClr>
              </a:effectRef>
              <a:fontRef idx="minor">
                <a:schemeClr val="lt1"/>
              </a:fontRef>
            </p:style>
          </p:sp>
          <p:sp>
            <p:nvSpPr>
              <p:cNvPr id="25" name="Οβάλ 8"/>
              <p:cNvSpPr txBox="1"/>
              <p:nvPr/>
            </p:nvSpPr>
            <p:spPr>
              <a:xfrm>
                <a:off x="3186140" y="3456864"/>
                <a:ext cx="1145884" cy="11346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444504">
                  <a:lnSpc>
                    <a:spcPct val="90000"/>
                  </a:lnSpc>
                  <a:spcBef>
                    <a:spcPct val="0"/>
                  </a:spcBef>
                  <a:spcAft>
                    <a:spcPct val="35000"/>
                  </a:spcAft>
                </a:pPr>
                <a:r>
                  <a:rPr lang="el-GR" sz="818" b="1" dirty="0"/>
                  <a:t>ΟΡΑΜΑ, </a:t>
                </a:r>
                <a:r>
                  <a:rPr lang="el-GR" sz="818" b="1" dirty="0" smtClean="0"/>
                  <a:t>ΠΡΟΤΕΡΑΙ-ΤΗΤΕΣ</a:t>
                </a:r>
                <a:r>
                  <a:rPr lang="el-GR" sz="818" b="1" dirty="0"/>
                  <a:t>, ΣΤΟΧΟΙ</a:t>
                </a:r>
                <a:endParaRPr lang="en-US" sz="818" b="1" dirty="0"/>
              </a:p>
            </p:txBody>
          </p:sp>
        </p:grpSp>
        <p:grpSp>
          <p:nvGrpSpPr>
            <p:cNvPr id="26" name="Ομάδα 25"/>
            <p:cNvGrpSpPr/>
            <p:nvPr/>
          </p:nvGrpSpPr>
          <p:grpSpPr>
            <a:xfrm>
              <a:off x="3661873" y="1506958"/>
              <a:ext cx="890182" cy="890182"/>
              <a:chOff x="1351905" y="1652131"/>
              <a:chExt cx="1532436" cy="1532436"/>
            </a:xfrm>
            <a:solidFill>
              <a:schemeClr val="accent2">
                <a:lumMod val="75000"/>
              </a:schemeClr>
            </a:solidFill>
          </p:grpSpPr>
          <p:sp>
            <p:nvSpPr>
              <p:cNvPr id="27" name="Οβάλ 26"/>
              <p:cNvSpPr/>
              <p:nvPr/>
            </p:nvSpPr>
            <p:spPr>
              <a:xfrm>
                <a:off x="1351905" y="1652131"/>
                <a:ext cx="1532436" cy="1532436"/>
              </a:xfrm>
              <a:prstGeom prst="ellipse">
                <a:avLst/>
              </a:prstGeom>
              <a:grpFill/>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28" name="Οβάλ 10"/>
              <p:cNvSpPr txBox="1"/>
              <p:nvPr/>
            </p:nvSpPr>
            <p:spPr>
              <a:xfrm>
                <a:off x="1578994" y="1891774"/>
                <a:ext cx="1081720" cy="10835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444504">
                  <a:lnSpc>
                    <a:spcPct val="90000"/>
                  </a:lnSpc>
                  <a:spcBef>
                    <a:spcPct val="0"/>
                  </a:spcBef>
                  <a:spcAft>
                    <a:spcPct val="35000"/>
                  </a:spcAft>
                </a:pPr>
                <a:r>
                  <a:rPr lang="el-GR" sz="818" b="1" dirty="0"/>
                  <a:t>ΑΞΙΟΛΟΓΗΣΗ</a:t>
                </a:r>
              </a:p>
              <a:p>
                <a:pPr algn="ctr" defTabSz="444504">
                  <a:lnSpc>
                    <a:spcPct val="90000"/>
                  </a:lnSpc>
                  <a:spcBef>
                    <a:spcPct val="0"/>
                  </a:spcBef>
                  <a:spcAft>
                    <a:spcPct val="35000"/>
                  </a:spcAft>
                </a:pPr>
                <a:r>
                  <a:rPr lang="el-GR" sz="818" b="1" dirty="0"/>
                  <a:t>ΥΛΟΠΟΙΗΣΗΣ</a:t>
                </a:r>
                <a:endParaRPr lang="en-US" sz="818" b="1" dirty="0"/>
              </a:p>
            </p:txBody>
          </p:sp>
        </p:grpSp>
        <p:grpSp>
          <p:nvGrpSpPr>
            <p:cNvPr id="29" name="Ομάδα 28"/>
            <p:cNvGrpSpPr/>
            <p:nvPr/>
          </p:nvGrpSpPr>
          <p:grpSpPr>
            <a:xfrm>
              <a:off x="5138496" y="1071850"/>
              <a:ext cx="890182" cy="890182"/>
              <a:chOff x="2978337" y="25712"/>
              <a:chExt cx="1532436" cy="1532436"/>
            </a:xfrm>
            <a:solidFill>
              <a:schemeClr val="bg2">
                <a:lumMod val="50000"/>
              </a:schemeClr>
            </a:solidFill>
          </p:grpSpPr>
          <p:sp>
            <p:nvSpPr>
              <p:cNvPr id="30" name="Οβάλ 29"/>
              <p:cNvSpPr/>
              <p:nvPr/>
            </p:nvSpPr>
            <p:spPr>
              <a:xfrm>
                <a:off x="2978337" y="25712"/>
                <a:ext cx="1532436" cy="1532436"/>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Οβάλ 4"/>
              <p:cNvSpPr txBox="1"/>
              <p:nvPr/>
            </p:nvSpPr>
            <p:spPr>
              <a:xfrm>
                <a:off x="3202757" y="250132"/>
                <a:ext cx="1083596" cy="10835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444504">
                  <a:lnSpc>
                    <a:spcPct val="90000"/>
                  </a:lnSpc>
                  <a:spcBef>
                    <a:spcPct val="0"/>
                  </a:spcBef>
                  <a:spcAft>
                    <a:spcPct val="35000"/>
                  </a:spcAft>
                </a:pPr>
                <a:r>
                  <a:rPr lang="el-GR" sz="818" b="1" dirty="0"/>
                  <a:t>ΣΗΜΕΙΟ ΕΚΚΙΝΗΣΗΣ &amp; ΕΝΑΡΞΗ </a:t>
                </a:r>
                <a:r>
                  <a:rPr lang="el-GR" sz="818" b="1" dirty="0" err="1"/>
                  <a:t>ΠΡΟΕΤΟΙ</a:t>
                </a:r>
                <a:r>
                  <a:rPr lang="el-GR" sz="818" b="1" dirty="0"/>
                  <a:t>-ΜΑΣΙΑΣ</a:t>
                </a:r>
                <a:endParaRPr lang="en-US" sz="818" b="1" dirty="0"/>
              </a:p>
            </p:txBody>
          </p:sp>
        </p:grpSp>
      </p:grpSp>
      <p:sp>
        <p:nvSpPr>
          <p:cNvPr id="33" name="Τίτλος 1"/>
          <p:cNvSpPr>
            <a:spLocks noGrp="1"/>
          </p:cNvSpPr>
          <p:nvPr>
            <p:ph type="title"/>
          </p:nvPr>
        </p:nvSpPr>
        <p:spPr>
          <a:xfrm>
            <a:off x="629842" y="1236174"/>
            <a:ext cx="2949178" cy="1600200"/>
          </a:xfrm>
        </p:spPr>
        <p:txBody>
          <a:bodyPr>
            <a:normAutofit fontScale="90000"/>
          </a:bodyPr>
          <a:lstStyle/>
          <a:p>
            <a:r>
              <a:rPr lang="el-GR" sz="3091" dirty="0"/>
              <a:t>ΟΔΗΓΙΕΣ </a:t>
            </a:r>
            <a:r>
              <a:rPr lang="en-GB" sz="3091" dirty="0"/>
              <a:t>ELTIS </a:t>
            </a:r>
            <a:r>
              <a:rPr lang="el-GR" sz="3091" dirty="0"/>
              <a:t>ΓΙΑ ΤΗΝ </a:t>
            </a:r>
            <a:r>
              <a:rPr lang="el-GR" dirty="0"/>
              <a:t>ΑΝΑΠΤΥΞΗ ΚΑΙ ΥΛΟΠΟΙΗΣΗ ΕΝΟΣ ΣΒΑΚ</a:t>
            </a:r>
          </a:p>
        </p:txBody>
      </p:sp>
    </p:spTree>
    <p:extLst>
      <p:ext uri="{BB962C8B-B14F-4D97-AF65-F5344CB8AC3E}">
        <p14:creationId xmlns:p14="http://schemas.microsoft.com/office/powerpoint/2010/main" val="1293295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txBox="1">
            <a:spLocks/>
          </p:cNvSpPr>
          <p:nvPr/>
        </p:nvSpPr>
        <p:spPr>
          <a:xfrm>
            <a:off x="1039091" y="4468091"/>
            <a:ext cx="6442364" cy="415636"/>
          </a:xfrm>
          <a:prstGeom prst="rect">
            <a:avLst/>
          </a:prstGeom>
        </p:spPr>
        <p:txBody>
          <a:bodyPr>
            <a:normAutofit/>
          </a:bodyPr>
          <a:lstStyle>
            <a:lvl1pPr marL="243831" indent="-243831" algn="l" defTabSz="975321"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491" indent="-243831" algn="l" defTabSz="975321"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51" indent="-243831" algn="l" defTabSz="975321"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12"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47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3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794"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45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115"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a:defRPr/>
            </a:pPr>
            <a:r>
              <a:rPr lang="el-GR" sz="2273" dirty="0">
                <a:solidFill>
                  <a:srgbClr val="009999"/>
                </a:solidFill>
              </a:rPr>
              <a:t>Σχεδιασμός με έμφαση στις υποδομές</a:t>
            </a:r>
            <a:endParaRPr lang="en-US" sz="2273" dirty="0">
              <a:solidFill>
                <a:srgbClr val="009999"/>
              </a:solidFill>
            </a:endParaRPr>
          </a:p>
        </p:txBody>
      </p:sp>
      <p:sp>
        <p:nvSpPr>
          <p:cNvPr id="6" name="Rectangle 12"/>
          <p:cNvSpPr txBox="1">
            <a:spLocks/>
          </p:cNvSpPr>
          <p:nvPr/>
        </p:nvSpPr>
        <p:spPr>
          <a:xfrm>
            <a:off x="1039091" y="3844637"/>
            <a:ext cx="6442364" cy="415636"/>
          </a:xfrm>
          <a:prstGeom prst="rect">
            <a:avLst/>
          </a:prstGeom>
        </p:spPr>
        <p:txBody>
          <a:bodyPr>
            <a:normAutofit fontScale="77500" lnSpcReduction="20000"/>
          </a:bodyPr>
          <a:lstStyle>
            <a:lvl1pPr marL="243831" indent="-243831" algn="l" defTabSz="975321"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491" indent="-243831" algn="l" defTabSz="975321"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51" indent="-243831" algn="l" defTabSz="975321"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12"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47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3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794"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45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115"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a:defRPr/>
            </a:pPr>
            <a:r>
              <a:rPr lang="el-GR" sz="2715" dirty="0">
                <a:solidFill>
                  <a:srgbClr val="009999"/>
                </a:solidFill>
              </a:rPr>
              <a:t>Εντολές από φορείς &amp; σχεδιασμός από ειδικούς</a:t>
            </a:r>
            <a:endParaRPr lang="en-US" sz="2715" dirty="0">
              <a:solidFill>
                <a:srgbClr val="009999"/>
              </a:solidFill>
            </a:endParaRPr>
          </a:p>
        </p:txBody>
      </p:sp>
      <p:sp>
        <p:nvSpPr>
          <p:cNvPr id="7" name="Rectangle 16"/>
          <p:cNvSpPr txBox="1">
            <a:spLocks/>
          </p:cNvSpPr>
          <p:nvPr/>
        </p:nvSpPr>
        <p:spPr>
          <a:xfrm>
            <a:off x="1039091" y="2597727"/>
            <a:ext cx="6442364" cy="415636"/>
          </a:xfrm>
          <a:prstGeom prst="rect">
            <a:avLst/>
          </a:prstGeom>
        </p:spPr>
        <p:txBody>
          <a:bodyPr>
            <a:normAutofit/>
          </a:bodyPr>
          <a:lstStyle>
            <a:lvl1pPr marL="243831" indent="-243831" algn="l" defTabSz="975321"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491" indent="-243831" algn="l" defTabSz="975321"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51" indent="-243831" algn="l" defTabSz="975321"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12"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47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3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794"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45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115"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a:defRPr/>
            </a:pPr>
            <a:r>
              <a:rPr lang="el-GR" sz="2273" dirty="0">
                <a:solidFill>
                  <a:srgbClr val="009999"/>
                </a:solidFill>
              </a:rPr>
              <a:t>Σχεδιασμός με έμφαση στα μέσα μεταφοράς</a:t>
            </a:r>
            <a:endParaRPr lang="en-US" sz="2273" dirty="0">
              <a:solidFill>
                <a:srgbClr val="009999"/>
              </a:solidFill>
            </a:endParaRPr>
          </a:p>
        </p:txBody>
      </p:sp>
      <p:sp>
        <p:nvSpPr>
          <p:cNvPr id="8" name="Rectangle 15"/>
          <p:cNvSpPr txBox="1">
            <a:spLocks/>
          </p:cNvSpPr>
          <p:nvPr/>
        </p:nvSpPr>
        <p:spPr>
          <a:xfrm>
            <a:off x="1039091" y="1974273"/>
            <a:ext cx="6442364" cy="415636"/>
          </a:xfrm>
          <a:prstGeom prst="rect">
            <a:avLst/>
          </a:prstGeom>
        </p:spPr>
        <p:txBody>
          <a:bodyPr>
            <a:normAutofit/>
          </a:bodyPr>
          <a:lstStyle>
            <a:lvl1pPr marL="243831" indent="-243831" algn="l" defTabSz="975321"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491" indent="-243831" algn="l" defTabSz="975321"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51" indent="-243831" algn="l" defTabSz="975321"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12"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47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3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794"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45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115"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a:defRPr/>
            </a:pPr>
            <a:r>
              <a:rPr lang="el-GR" sz="2273" dirty="0">
                <a:solidFill>
                  <a:srgbClr val="009999"/>
                </a:solidFill>
              </a:rPr>
              <a:t>Παραδοσιακός συγκοινωνιακός σχεδιασμός</a:t>
            </a:r>
            <a:endParaRPr lang="en-US" sz="2273" dirty="0">
              <a:solidFill>
                <a:srgbClr val="009999"/>
              </a:solidFill>
            </a:endParaRPr>
          </a:p>
        </p:txBody>
      </p:sp>
      <p:sp>
        <p:nvSpPr>
          <p:cNvPr id="2" name="Τίτλος 1"/>
          <p:cNvSpPr>
            <a:spLocks noGrp="1"/>
          </p:cNvSpPr>
          <p:nvPr>
            <p:ph type="title"/>
          </p:nvPr>
        </p:nvSpPr>
        <p:spPr/>
        <p:txBody>
          <a:bodyPr/>
          <a:lstStyle/>
          <a:p>
            <a:r>
              <a:rPr lang="el-GR" dirty="0"/>
              <a:t>Τι είναι το ΕΡΓΟ ΜΑΣ;</a:t>
            </a:r>
          </a:p>
        </p:txBody>
      </p:sp>
    </p:spTree>
    <p:extLst>
      <p:ext uri="{BB962C8B-B14F-4D97-AF65-F5344CB8AC3E}">
        <p14:creationId xmlns:p14="http://schemas.microsoft.com/office/powerpoint/2010/main" val="25413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txBox="1">
            <a:spLocks/>
          </p:cNvSpPr>
          <p:nvPr/>
        </p:nvSpPr>
        <p:spPr>
          <a:xfrm>
            <a:off x="493924" y="3117273"/>
            <a:ext cx="7726282" cy="415636"/>
          </a:xfrm>
          <a:prstGeom prst="rect">
            <a:avLst/>
          </a:prstGeom>
        </p:spPr>
        <p:txBody>
          <a:bodyPr>
            <a:noAutofit/>
          </a:bodyPr>
          <a:lstStyle>
            <a:lvl1pPr marL="243831" indent="-243831" algn="l" defTabSz="975321"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491" indent="-243831" algn="l" defTabSz="975321"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51" indent="-243831" algn="l" defTabSz="975321"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12"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47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3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794"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45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115"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buNone/>
              <a:defRPr/>
            </a:pPr>
            <a:r>
              <a:rPr lang="el-GR" sz="2909" dirty="0">
                <a:solidFill>
                  <a:srgbClr val="FF0000"/>
                </a:solidFill>
              </a:rPr>
              <a:t>Ενιαίος σχεδιασμός για καλύτερη ποιότητα ζωής </a:t>
            </a:r>
            <a:endParaRPr lang="en-US" sz="2909" dirty="0">
              <a:solidFill>
                <a:srgbClr val="FF0000"/>
              </a:solidFill>
            </a:endParaRPr>
          </a:p>
        </p:txBody>
      </p:sp>
      <p:sp>
        <p:nvSpPr>
          <p:cNvPr id="5" name="Rectangle 11"/>
          <p:cNvSpPr txBox="1">
            <a:spLocks/>
          </p:cNvSpPr>
          <p:nvPr/>
        </p:nvSpPr>
        <p:spPr>
          <a:xfrm>
            <a:off x="1039091" y="4468091"/>
            <a:ext cx="6442364" cy="415636"/>
          </a:xfrm>
          <a:prstGeom prst="rect">
            <a:avLst/>
          </a:prstGeom>
        </p:spPr>
        <p:txBody>
          <a:bodyPr>
            <a:normAutofit/>
          </a:bodyPr>
          <a:lstStyle>
            <a:lvl1pPr marL="243831" indent="-243831" algn="l" defTabSz="975321"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491" indent="-243831" algn="l" defTabSz="975321"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51" indent="-243831" algn="l" defTabSz="975321"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12"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47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3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794"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45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115"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a:defRPr/>
            </a:pPr>
            <a:r>
              <a:rPr lang="el-GR" sz="2273" dirty="0">
                <a:solidFill>
                  <a:schemeClr val="bg1">
                    <a:lumMod val="85000"/>
                  </a:schemeClr>
                </a:solidFill>
              </a:rPr>
              <a:t>Σχεδιασμός με έμφαση στις υποδομές</a:t>
            </a:r>
            <a:endParaRPr lang="en-US" sz="2273" dirty="0">
              <a:solidFill>
                <a:schemeClr val="bg1">
                  <a:lumMod val="85000"/>
                </a:schemeClr>
              </a:solidFill>
            </a:endParaRPr>
          </a:p>
        </p:txBody>
      </p:sp>
      <p:sp>
        <p:nvSpPr>
          <p:cNvPr id="6" name="Rectangle 12"/>
          <p:cNvSpPr txBox="1">
            <a:spLocks/>
          </p:cNvSpPr>
          <p:nvPr/>
        </p:nvSpPr>
        <p:spPr>
          <a:xfrm>
            <a:off x="1039091" y="3844637"/>
            <a:ext cx="6442364" cy="415636"/>
          </a:xfrm>
          <a:prstGeom prst="rect">
            <a:avLst/>
          </a:prstGeom>
        </p:spPr>
        <p:txBody>
          <a:bodyPr>
            <a:normAutofit fontScale="77500" lnSpcReduction="20000"/>
          </a:bodyPr>
          <a:lstStyle>
            <a:lvl1pPr marL="243831" indent="-243831" algn="l" defTabSz="975321"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491" indent="-243831" algn="l" defTabSz="975321"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51" indent="-243831" algn="l" defTabSz="975321"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12"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47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3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794"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45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115"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a:defRPr/>
            </a:pPr>
            <a:r>
              <a:rPr lang="el-GR" sz="2715" dirty="0">
                <a:solidFill>
                  <a:schemeClr val="bg1">
                    <a:lumMod val="85000"/>
                  </a:schemeClr>
                </a:solidFill>
              </a:rPr>
              <a:t>Εντολές από φορείς &amp; σχεδιασμός από ειδικούς</a:t>
            </a:r>
            <a:endParaRPr lang="en-US" sz="2715" dirty="0">
              <a:solidFill>
                <a:schemeClr val="bg1">
                  <a:lumMod val="85000"/>
                </a:schemeClr>
              </a:solidFill>
            </a:endParaRPr>
          </a:p>
        </p:txBody>
      </p:sp>
      <p:sp>
        <p:nvSpPr>
          <p:cNvPr id="7" name="Rectangle 16"/>
          <p:cNvSpPr txBox="1">
            <a:spLocks/>
          </p:cNvSpPr>
          <p:nvPr/>
        </p:nvSpPr>
        <p:spPr>
          <a:xfrm>
            <a:off x="1039091" y="2597727"/>
            <a:ext cx="6442364" cy="415636"/>
          </a:xfrm>
          <a:prstGeom prst="rect">
            <a:avLst/>
          </a:prstGeom>
        </p:spPr>
        <p:txBody>
          <a:bodyPr>
            <a:normAutofit/>
          </a:bodyPr>
          <a:lstStyle>
            <a:lvl1pPr marL="243831" indent="-243831" algn="l" defTabSz="975321"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491" indent="-243831" algn="l" defTabSz="975321"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51" indent="-243831" algn="l" defTabSz="975321"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12"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47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3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794"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45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115"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a:defRPr/>
            </a:pPr>
            <a:r>
              <a:rPr lang="el-GR" sz="2273" dirty="0">
                <a:solidFill>
                  <a:schemeClr val="bg1">
                    <a:lumMod val="85000"/>
                  </a:schemeClr>
                </a:solidFill>
              </a:rPr>
              <a:t>Σχεδιασμός με έμφαση στα μέσα μεταφοράς</a:t>
            </a:r>
            <a:endParaRPr lang="en-US" sz="2273" dirty="0">
              <a:solidFill>
                <a:schemeClr val="bg1">
                  <a:lumMod val="85000"/>
                </a:schemeClr>
              </a:solidFill>
            </a:endParaRPr>
          </a:p>
        </p:txBody>
      </p:sp>
      <p:sp>
        <p:nvSpPr>
          <p:cNvPr id="8" name="Rectangle 15"/>
          <p:cNvSpPr txBox="1">
            <a:spLocks/>
          </p:cNvSpPr>
          <p:nvPr/>
        </p:nvSpPr>
        <p:spPr>
          <a:xfrm>
            <a:off x="1039091" y="1974273"/>
            <a:ext cx="6442364" cy="415636"/>
          </a:xfrm>
          <a:prstGeom prst="rect">
            <a:avLst/>
          </a:prstGeom>
        </p:spPr>
        <p:txBody>
          <a:bodyPr>
            <a:normAutofit/>
          </a:bodyPr>
          <a:lstStyle>
            <a:lvl1pPr marL="243831" indent="-243831" algn="l" defTabSz="975321"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491" indent="-243831" algn="l" defTabSz="975321"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51" indent="-243831" algn="l" defTabSz="975321"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12"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47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3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794"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45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115"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a:defRPr/>
            </a:pPr>
            <a:r>
              <a:rPr lang="el-GR" sz="2273" dirty="0">
                <a:solidFill>
                  <a:schemeClr val="bg1">
                    <a:lumMod val="85000"/>
                  </a:schemeClr>
                </a:solidFill>
              </a:rPr>
              <a:t>Παραδοσιακός συγκοινωνιακός σχεδιασμός</a:t>
            </a:r>
            <a:endParaRPr lang="en-US" sz="2273" dirty="0">
              <a:solidFill>
                <a:schemeClr val="bg1">
                  <a:lumMod val="85000"/>
                </a:schemeClr>
              </a:solidFill>
            </a:endParaRPr>
          </a:p>
        </p:txBody>
      </p:sp>
      <p:sp>
        <p:nvSpPr>
          <p:cNvPr id="11" name="Τίτλος 1"/>
          <p:cNvSpPr>
            <a:spLocks noGrp="1"/>
          </p:cNvSpPr>
          <p:nvPr>
            <p:ph type="title"/>
          </p:nvPr>
        </p:nvSpPr>
        <p:spPr>
          <a:xfrm>
            <a:off x="827584" y="548680"/>
            <a:ext cx="6624736" cy="576064"/>
          </a:xfrm>
        </p:spPr>
        <p:txBody>
          <a:bodyPr/>
          <a:lstStyle/>
          <a:p>
            <a:r>
              <a:rPr lang="el-GR" dirty="0"/>
              <a:t>Τι είναι το ΕΡΓΟ ΜΑΣ;</a:t>
            </a:r>
          </a:p>
        </p:txBody>
      </p:sp>
    </p:spTree>
    <p:extLst>
      <p:ext uri="{BB962C8B-B14F-4D97-AF65-F5344CB8AC3E}">
        <p14:creationId xmlns:p14="http://schemas.microsoft.com/office/powerpoint/2010/main" val="332922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Νέα προσέγγιση στον </a:t>
            </a:r>
            <a:br>
              <a:rPr lang="el-GR" dirty="0"/>
            </a:br>
            <a:r>
              <a:rPr lang="el-GR" dirty="0"/>
              <a:t>σχεδιασμό, γιατί...</a:t>
            </a:r>
          </a:p>
        </p:txBody>
      </p:sp>
      <p:cxnSp>
        <p:nvCxnSpPr>
          <p:cNvPr id="34" name="Γωνιώδης σύνδεση 33" hidden="1"/>
          <p:cNvCxnSpPr>
            <a:stCxn id="17" idx="3"/>
            <a:endCxn id="18" idx="1"/>
          </p:cNvCxnSpPr>
          <p:nvPr/>
        </p:nvCxnSpPr>
        <p:spPr>
          <a:xfrm>
            <a:off x="3532909" y="5126182"/>
            <a:ext cx="831273" cy="1154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2" name="Γωνιώδης σύνδεση 31" hidden="1"/>
          <p:cNvCxnSpPr>
            <a:stCxn id="16" idx="3"/>
            <a:endCxn id="22" idx="1"/>
          </p:cNvCxnSpPr>
          <p:nvPr/>
        </p:nvCxnSpPr>
        <p:spPr>
          <a:xfrm>
            <a:off x="3532909" y="4442114"/>
            <a:ext cx="855471" cy="1447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0" name="Γωνιώδης σύνδεση 29" hidden="1"/>
          <p:cNvCxnSpPr>
            <a:stCxn id="15" idx="3"/>
            <a:endCxn id="19" idx="1"/>
          </p:cNvCxnSpPr>
          <p:nvPr/>
        </p:nvCxnSpPr>
        <p:spPr>
          <a:xfrm flipV="1">
            <a:off x="3532910" y="3721977"/>
            <a:ext cx="817039" cy="2740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8" name="Γωνιώδης σύνδεση 27" hidden="1"/>
          <p:cNvCxnSpPr>
            <a:stCxn id="14" idx="3"/>
            <a:endCxn id="21" idx="1"/>
          </p:cNvCxnSpPr>
          <p:nvPr/>
        </p:nvCxnSpPr>
        <p:spPr>
          <a:xfrm>
            <a:off x="3532910" y="3013364"/>
            <a:ext cx="817039" cy="1154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 name="Γωνιώδης σύνδεση 25" hidden="1"/>
          <p:cNvCxnSpPr>
            <a:stCxn id="13" idx="3"/>
            <a:endCxn id="20" idx="1"/>
          </p:cNvCxnSpPr>
          <p:nvPr/>
        </p:nvCxnSpPr>
        <p:spPr>
          <a:xfrm flipV="1">
            <a:off x="3532909" y="2260961"/>
            <a:ext cx="831273" cy="1638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8" name="Rectangle 8"/>
          <p:cNvSpPr txBox="1">
            <a:spLocks/>
          </p:cNvSpPr>
          <p:nvPr/>
        </p:nvSpPr>
        <p:spPr>
          <a:xfrm>
            <a:off x="5076056" y="4854061"/>
            <a:ext cx="2701636" cy="415636"/>
          </a:xfrm>
          <a:prstGeom prst="roundRect">
            <a:avLst>
              <a:gd name="adj" fmla="val 16667"/>
            </a:avLst>
          </a:prstGeom>
          <a:solidFill>
            <a:srgbClr val="02C5EC"/>
          </a:solidFill>
        </p:spPr>
        <p:txBody>
          <a:bodyPr rtlCol="0" anchor="ctr">
            <a:normAutofit/>
          </a:bodyPr>
          <a:lstStyle>
            <a:lvl1pPr marL="243831" indent="-243831" algn="l" defTabSz="975321"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491" indent="-243831" algn="l" defTabSz="975321"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51" indent="-243831" algn="l" defTabSz="975321"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12"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47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3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794"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45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115"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ctr">
              <a:buNone/>
              <a:defRPr/>
            </a:pPr>
            <a:r>
              <a:rPr lang="el-GR" sz="1545" dirty="0"/>
              <a:t>Προσβασιμότητα</a:t>
            </a:r>
            <a:endParaRPr lang="en-US" sz="1545" dirty="0"/>
          </a:p>
        </p:txBody>
      </p:sp>
      <p:sp>
        <p:nvSpPr>
          <p:cNvPr id="17" name="Rectangle 7"/>
          <p:cNvSpPr txBox="1">
            <a:spLocks/>
          </p:cNvSpPr>
          <p:nvPr/>
        </p:nvSpPr>
        <p:spPr>
          <a:xfrm>
            <a:off x="1543147" y="4854061"/>
            <a:ext cx="2701636" cy="415636"/>
          </a:xfrm>
          <a:prstGeom prst="roundRect">
            <a:avLst>
              <a:gd name="adj" fmla="val 16667"/>
            </a:avLst>
          </a:prstGeom>
          <a:solidFill>
            <a:srgbClr val="02C5EC"/>
          </a:solidFill>
        </p:spPr>
        <p:txBody>
          <a:bodyPr rtlCol="0" anchor="ctr">
            <a:normAutofit/>
          </a:bodyPr>
          <a:lstStyle>
            <a:lvl1pPr marL="243831" indent="-243831" algn="l" defTabSz="975321"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491" indent="-243831" algn="l" defTabSz="975321"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51" indent="-243831" algn="l" defTabSz="975321"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12"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47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3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794"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45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115"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ctr">
              <a:buNone/>
              <a:defRPr/>
            </a:pPr>
            <a:r>
              <a:rPr lang="el-GR" sz="1545" dirty="0"/>
              <a:t>Κυκλοφοριακή ικανότητα</a:t>
            </a:r>
            <a:endParaRPr lang="en-US" sz="1545" dirty="0"/>
          </a:p>
        </p:txBody>
      </p:sp>
      <p:sp>
        <p:nvSpPr>
          <p:cNvPr id="22" name="Rectangle 12"/>
          <p:cNvSpPr txBox="1">
            <a:spLocks/>
          </p:cNvSpPr>
          <p:nvPr/>
        </p:nvSpPr>
        <p:spPr>
          <a:xfrm>
            <a:off x="5100254" y="4198935"/>
            <a:ext cx="2701636" cy="386694"/>
          </a:xfrm>
          <a:prstGeom prst="roundRect">
            <a:avLst>
              <a:gd name="adj" fmla="val 16667"/>
            </a:avLst>
          </a:prstGeom>
          <a:solidFill>
            <a:schemeClr val="bg1">
              <a:lumMod val="75000"/>
            </a:schemeClr>
          </a:solidFill>
        </p:spPr>
        <p:txBody>
          <a:bodyPr rtlCol="0" anchor="ctr">
            <a:normAutofit/>
          </a:bodyPr>
          <a:lstStyle>
            <a:lvl1pPr marL="243831" indent="-243831" algn="l" defTabSz="975321"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491" indent="-243831" algn="l" defTabSz="975321"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51" indent="-243831" algn="l" defTabSz="975321"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12"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47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3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794"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45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115"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ctr">
              <a:buNone/>
              <a:defRPr/>
            </a:pPr>
            <a:r>
              <a:rPr lang="el-GR" sz="1545" dirty="0"/>
              <a:t>Συνδυασμός</a:t>
            </a:r>
            <a:endParaRPr lang="en-US" sz="1545" dirty="0"/>
          </a:p>
        </p:txBody>
      </p:sp>
      <p:sp>
        <p:nvSpPr>
          <p:cNvPr id="16" name="Rectangle 6"/>
          <p:cNvSpPr txBox="1">
            <a:spLocks/>
          </p:cNvSpPr>
          <p:nvPr/>
        </p:nvSpPr>
        <p:spPr>
          <a:xfrm>
            <a:off x="1543147" y="4169993"/>
            <a:ext cx="2701636" cy="415636"/>
          </a:xfrm>
          <a:prstGeom prst="roundRect">
            <a:avLst>
              <a:gd name="adj" fmla="val 16667"/>
            </a:avLst>
          </a:prstGeom>
          <a:solidFill>
            <a:schemeClr val="bg1">
              <a:lumMod val="75000"/>
            </a:schemeClr>
          </a:solidFill>
        </p:spPr>
        <p:txBody>
          <a:bodyPr rtlCol="0" anchor="ctr">
            <a:normAutofit/>
          </a:bodyPr>
          <a:lstStyle>
            <a:lvl1pPr marL="243831" indent="-243831" algn="l" defTabSz="975321"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491" indent="-243831" algn="l" defTabSz="975321"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51" indent="-243831" algn="l" defTabSz="975321"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12"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47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3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794"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45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115"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ctr">
              <a:buNone/>
              <a:defRPr/>
            </a:pPr>
            <a:r>
              <a:rPr lang="el-GR" sz="1545" dirty="0"/>
              <a:t>Κυρίως υποδομές</a:t>
            </a:r>
            <a:endParaRPr lang="en-US" sz="1545" dirty="0"/>
          </a:p>
        </p:txBody>
      </p:sp>
      <p:sp>
        <p:nvSpPr>
          <p:cNvPr id="19" name="Rectangle 9"/>
          <p:cNvSpPr txBox="1">
            <a:spLocks/>
          </p:cNvSpPr>
          <p:nvPr/>
        </p:nvSpPr>
        <p:spPr>
          <a:xfrm>
            <a:off x="5061822" y="3449856"/>
            <a:ext cx="2701636" cy="415636"/>
          </a:xfrm>
          <a:prstGeom prst="roundRect">
            <a:avLst>
              <a:gd name="adj" fmla="val 16667"/>
            </a:avLst>
          </a:prstGeom>
          <a:solidFill>
            <a:schemeClr val="accent6">
              <a:lumMod val="60000"/>
              <a:lumOff val="40000"/>
            </a:schemeClr>
          </a:solidFill>
        </p:spPr>
        <p:txBody>
          <a:bodyPr rtlCol="0" anchor="ctr">
            <a:normAutofit/>
          </a:bodyPr>
          <a:lstStyle>
            <a:lvl1pPr marL="243831" indent="-243831" algn="l" defTabSz="975321"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491" indent="-243831" algn="l" defTabSz="975321"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51" indent="-243831" algn="l" defTabSz="975321"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12"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47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3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794"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45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115"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ctr">
              <a:buNone/>
              <a:defRPr/>
            </a:pPr>
            <a:r>
              <a:rPr lang="el-GR" sz="1545" dirty="0"/>
              <a:t>Λειτουργικά όρια</a:t>
            </a:r>
            <a:endParaRPr lang="en-US" sz="1545" dirty="0"/>
          </a:p>
        </p:txBody>
      </p:sp>
      <p:sp>
        <p:nvSpPr>
          <p:cNvPr id="15" name="Rectangle 5"/>
          <p:cNvSpPr txBox="1">
            <a:spLocks/>
          </p:cNvSpPr>
          <p:nvPr/>
        </p:nvSpPr>
        <p:spPr>
          <a:xfrm>
            <a:off x="1543147" y="3477265"/>
            <a:ext cx="2701636" cy="415636"/>
          </a:xfrm>
          <a:prstGeom prst="roundRect">
            <a:avLst>
              <a:gd name="adj" fmla="val 16667"/>
            </a:avLst>
          </a:prstGeom>
          <a:solidFill>
            <a:schemeClr val="accent6">
              <a:lumMod val="60000"/>
              <a:lumOff val="40000"/>
            </a:schemeClr>
          </a:solidFill>
        </p:spPr>
        <p:txBody>
          <a:bodyPr rtlCol="0" anchor="ctr">
            <a:normAutofit/>
          </a:bodyPr>
          <a:lstStyle>
            <a:lvl1pPr marL="243831" indent="-243831" algn="l" defTabSz="975321"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491" indent="-243831" algn="l" defTabSz="975321"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51" indent="-243831" algn="l" defTabSz="975321"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12"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47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3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794"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45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115"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ctr">
              <a:buNone/>
              <a:defRPr/>
            </a:pPr>
            <a:r>
              <a:rPr lang="el-GR" sz="1545" dirty="0"/>
              <a:t>Διοικητικά όρια</a:t>
            </a:r>
            <a:endParaRPr lang="en-US" sz="1545" dirty="0"/>
          </a:p>
        </p:txBody>
      </p:sp>
      <p:sp>
        <p:nvSpPr>
          <p:cNvPr id="54" name="Right Arrow 53"/>
          <p:cNvSpPr/>
          <p:nvPr/>
        </p:nvSpPr>
        <p:spPr>
          <a:xfrm>
            <a:off x="4456871" y="2848592"/>
            <a:ext cx="392862" cy="216358"/>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solidFill>
                <a:schemeClr val="bg1">
                  <a:lumMod val="85000"/>
                </a:schemeClr>
              </a:solidFill>
            </a:endParaRPr>
          </a:p>
        </p:txBody>
      </p:sp>
      <p:sp>
        <p:nvSpPr>
          <p:cNvPr id="21" name="Rectangle 11"/>
          <p:cNvSpPr txBox="1">
            <a:spLocks/>
          </p:cNvSpPr>
          <p:nvPr/>
        </p:nvSpPr>
        <p:spPr>
          <a:xfrm>
            <a:off x="5061822" y="2741243"/>
            <a:ext cx="2701636" cy="415636"/>
          </a:xfrm>
          <a:prstGeom prst="roundRect">
            <a:avLst>
              <a:gd name="adj" fmla="val 16667"/>
            </a:avLst>
          </a:prstGeom>
          <a:solidFill>
            <a:schemeClr val="accent1">
              <a:lumMod val="60000"/>
              <a:lumOff val="40000"/>
            </a:schemeClr>
          </a:solidFill>
        </p:spPr>
        <p:txBody>
          <a:bodyPr rtlCol="0" anchor="ctr">
            <a:normAutofit/>
          </a:bodyPr>
          <a:lstStyle>
            <a:lvl1pPr marL="243831" indent="-243831" algn="l" defTabSz="975321"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491" indent="-243831" algn="l" defTabSz="975321"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51" indent="-243831" algn="l" defTabSz="975321"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12"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47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3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794"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45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115"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ctr">
              <a:buNone/>
              <a:defRPr/>
            </a:pPr>
            <a:r>
              <a:rPr lang="el-GR" sz="1545" dirty="0"/>
              <a:t>Ενιαίος σχεδιασμός</a:t>
            </a:r>
            <a:endParaRPr lang="en-US" sz="1545" dirty="0"/>
          </a:p>
        </p:txBody>
      </p:sp>
      <p:sp>
        <p:nvSpPr>
          <p:cNvPr id="14" name="Rectangle 4"/>
          <p:cNvSpPr txBox="1">
            <a:spLocks/>
          </p:cNvSpPr>
          <p:nvPr/>
        </p:nvSpPr>
        <p:spPr>
          <a:xfrm>
            <a:off x="1543147" y="2741243"/>
            <a:ext cx="2701636" cy="415636"/>
          </a:xfrm>
          <a:prstGeom prst="roundRect">
            <a:avLst>
              <a:gd name="adj" fmla="val 16667"/>
            </a:avLst>
          </a:prstGeom>
          <a:solidFill>
            <a:schemeClr val="accent1">
              <a:lumMod val="60000"/>
              <a:lumOff val="40000"/>
            </a:schemeClr>
          </a:solidFill>
        </p:spPr>
        <p:txBody>
          <a:bodyPr rtlCol="0" anchor="ctr">
            <a:normAutofit fontScale="85000" lnSpcReduction="10000"/>
          </a:bodyPr>
          <a:lstStyle>
            <a:lvl1pPr marL="243831" indent="-243831" algn="l" defTabSz="975321"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491" indent="-243831" algn="l" defTabSz="975321"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51" indent="-243831" algn="l" defTabSz="975321"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12"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47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3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794"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45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115"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ctr">
              <a:buNone/>
              <a:defRPr/>
            </a:pPr>
            <a:r>
              <a:rPr lang="el-GR" sz="1636" dirty="0"/>
              <a:t>Έμφαση στα μέσα μεταφοράς</a:t>
            </a:r>
            <a:endParaRPr lang="en-US" sz="1636" dirty="0"/>
          </a:p>
        </p:txBody>
      </p:sp>
      <p:sp>
        <p:nvSpPr>
          <p:cNvPr id="57" name="Right Arrow 56"/>
          <p:cNvSpPr/>
          <p:nvPr/>
        </p:nvSpPr>
        <p:spPr>
          <a:xfrm>
            <a:off x="4458295" y="4953700"/>
            <a:ext cx="392862" cy="216358"/>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solidFill>
                <a:schemeClr val="bg1">
                  <a:lumMod val="85000"/>
                </a:schemeClr>
              </a:solidFill>
            </a:endParaRPr>
          </a:p>
        </p:txBody>
      </p:sp>
      <p:sp>
        <p:nvSpPr>
          <p:cNvPr id="20" name="Rectangle 10"/>
          <p:cNvSpPr txBox="1">
            <a:spLocks/>
          </p:cNvSpPr>
          <p:nvPr/>
        </p:nvSpPr>
        <p:spPr>
          <a:xfrm>
            <a:off x="5076056" y="1988840"/>
            <a:ext cx="2701636" cy="415636"/>
          </a:xfrm>
          <a:prstGeom prst="roundRect">
            <a:avLst>
              <a:gd name="adj" fmla="val 16667"/>
            </a:avLst>
          </a:prstGeom>
          <a:solidFill>
            <a:schemeClr val="accent3"/>
          </a:solidFill>
        </p:spPr>
        <p:txBody>
          <a:bodyPr rtlCol="0" anchor="ctr">
            <a:normAutofit/>
          </a:bodyPr>
          <a:lstStyle>
            <a:lvl1pPr marL="243831" indent="-243831" algn="l" defTabSz="975321"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491" indent="-243831" algn="l" defTabSz="975321"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51" indent="-243831" algn="l" defTabSz="975321"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12"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47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3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794"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45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115"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ctr">
              <a:buNone/>
              <a:defRPr/>
            </a:pPr>
            <a:r>
              <a:rPr lang="el-GR" sz="1545" dirty="0"/>
              <a:t>Έμφαση στον Άνθρωπο</a:t>
            </a:r>
            <a:endParaRPr lang="en-US" sz="1545" dirty="0"/>
          </a:p>
        </p:txBody>
      </p:sp>
      <p:sp>
        <p:nvSpPr>
          <p:cNvPr id="13" name="Rectangle 3"/>
          <p:cNvSpPr txBox="1">
            <a:spLocks/>
          </p:cNvSpPr>
          <p:nvPr/>
        </p:nvSpPr>
        <p:spPr>
          <a:xfrm>
            <a:off x="1543147" y="2005220"/>
            <a:ext cx="2701636" cy="415636"/>
          </a:xfrm>
          <a:prstGeom prst="roundRect">
            <a:avLst>
              <a:gd name="adj" fmla="val 16667"/>
            </a:avLst>
          </a:prstGeom>
          <a:solidFill>
            <a:schemeClr val="accent3"/>
          </a:solidFill>
        </p:spPr>
        <p:txBody>
          <a:bodyPr rtlCol="0" anchor="ctr">
            <a:normAutofit/>
          </a:bodyPr>
          <a:lstStyle>
            <a:lvl1pPr marL="243831" indent="-243831" algn="l" defTabSz="975321"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491" indent="-243831" algn="l" defTabSz="975321"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51" indent="-243831" algn="l" defTabSz="975321"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12"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47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3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794"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45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115"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ctr">
              <a:buNone/>
              <a:defRPr/>
            </a:pPr>
            <a:r>
              <a:rPr lang="el-GR" sz="1545" dirty="0"/>
              <a:t>Μηχανοκίνητη κυκλοφορία</a:t>
            </a:r>
            <a:endParaRPr lang="en-US" sz="1545" dirty="0"/>
          </a:p>
        </p:txBody>
      </p:sp>
      <p:sp>
        <p:nvSpPr>
          <p:cNvPr id="53" name="Right Arrow 52"/>
          <p:cNvSpPr/>
          <p:nvPr/>
        </p:nvSpPr>
        <p:spPr>
          <a:xfrm>
            <a:off x="4458295" y="2100707"/>
            <a:ext cx="392862" cy="216358"/>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solidFill>
                <a:schemeClr val="bg1">
                  <a:lumMod val="85000"/>
                </a:schemeClr>
              </a:solidFill>
            </a:endParaRPr>
          </a:p>
        </p:txBody>
      </p:sp>
      <p:sp>
        <p:nvSpPr>
          <p:cNvPr id="55" name="Right Arrow 54"/>
          <p:cNvSpPr/>
          <p:nvPr/>
        </p:nvSpPr>
        <p:spPr>
          <a:xfrm>
            <a:off x="4456871" y="3576904"/>
            <a:ext cx="392862" cy="216358"/>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solidFill>
                <a:schemeClr val="bg1">
                  <a:lumMod val="85000"/>
                </a:schemeClr>
              </a:solidFill>
            </a:endParaRPr>
          </a:p>
        </p:txBody>
      </p:sp>
      <p:sp>
        <p:nvSpPr>
          <p:cNvPr id="56" name="Right Arrow 55"/>
          <p:cNvSpPr/>
          <p:nvPr/>
        </p:nvSpPr>
        <p:spPr>
          <a:xfrm>
            <a:off x="4456871" y="4284103"/>
            <a:ext cx="392862" cy="216358"/>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solidFill>
                <a:schemeClr val="bg1">
                  <a:lumMod val="85000"/>
                </a:schemeClr>
              </a:solidFill>
            </a:endParaRPr>
          </a:p>
        </p:txBody>
      </p:sp>
    </p:spTree>
    <p:extLst>
      <p:ext uri="{BB962C8B-B14F-4D97-AF65-F5344CB8AC3E}">
        <p14:creationId xmlns:p14="http://schemas.microsoft.com/office/powerpoint/2010/main" val="87909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22" grpId="0" animBg="1"/>
      <p:bldP spid="16" grpId="0" animBg="1"/>
      <p:bldP spid="19" grpId="0" animBg="1"/>
      <p:bldP spid="15" grpId="0" animBg="1"/>
      <p:bldP spid="54" grpId="0" animBg="1"/>
      <p:bldP spid="21" grpId="0" animBg="1"/>
      <p:bldP spid="14" grpId="0" animBg="1"/>
      <p:bldP spid="57" grpId="0" animBg="1"/>
      <p:bldP spid="20" grpId="0" animBg="1"/>
      <p:bldP spid="13" grpId="0" animBg="1"/>
      <p:bldP spid="53" grpId="0" animBg="1"/>
      <p:bldP spid="55"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sz="quarter" idx="10"/>
          </p:nvPr>
        </p:nvSpPr>
        <p:spPr>
          <a:xfrm>
            <a:off x="827584" y="1844824"/>
            <a:ext cx="6624637" cy="4537075"/>
          </a:xfrm>
        </p:spPr>
        <p:txBody>
          <a:bodyPr/>
          <a:lstStyle/>
          <a:p>
            <a:pPr marL="467596" indent="-467596">
              <a:buFont typeface="+mj-lt"/>
              <a:buAutoNum type="arabicPeriod"/>
              <a:defRPr/>
            </a:pPr>
            <a:r>
              <a:rPr lang="el-GR" dirty="0">
                <a:solidFill>
                  <a:srgbClr val="009999"/>
                </a:solidFill>
              </a:rPr>
              <a:t>Καλύτερη ποιότητα ζωής</a:t>
            </a:r>
          </a:p>
          <a:p>
            <a:pPr marL="467596" indent="-467596">
              <a:buFont typeface="+mj-lt"/>
              <a:buAutoNum type="arabicPeriod"/>
              <a:defRPr/>
            </a:pPr>
            <a:r>
              <a:rPr lang="el-GR" dirty="0">
                <a:solidFill>
                  <a:srgbClr val="009999"/>
                </a:solidFill>
              </a:rPr>
              <a:t>Αποτελεσματική χρήση των πόρων</a:t>
            </a:r>
          </a:p>
          <a:p>
            <a:pPr marL="467596" indent="-467596">
              <a:buFont typeface="+mj-lt"/>
              <a:buAutoNum type="arabicPeriod"/>
              <a:defRPr/>
            </a:pPr>
            <a:r>
              <a:rPr lang="el-GR" dirty="0">
                <a:solidFill>
                  <a:srgbClr val="009999"/>
                </a:solidFill>
              </a:rPr>
              <a:t>Ευρεία αποδοχή των αποτελεσμάτων από την κοινωνία </a:t>
            </a:r>
          </a:p>
          <a:p>
            <a:pPr marL="467596" indent="-467596">
              <a:buFont typeface="+mj-lt"/>
              <a:buAutoNum type="arabicPeriod"/>
              <a:defRPr/>
            </a:pPr>
            <a:r>
              <a:rPr lang="el-GR" dirty="0">
                <a:solidFill>
                  <a:srgbClr val="009999"/>
                </a:solidFill>
              </a:rPr>
              <a:t>Πιο ανταγωνιστική πόλη &amp; πρόσβαση σε χρηματοδοτήσεις</a:t>
            </a:r>
          </a:p>
          <a:p>
            <a:pPr marL="467596" indent="-467596">
              <a:buFont typeface="+mj-lt"/>
              <a:buAutoNum type="arabicPeriod"/>
              <a:defRPr/>
            </a:pPr>
            <a:r>
              <a:rPr lang="el-GR" dirty="0">
                <a:solidFill>
                  <a:srgbClr val="009999"/>
                </a:solidFill>
              </a:rPr>
              <a:t>Στροφή προς μία νέα κουλτούρα αστικής </a:t>
            </a:r>
            <a:r>
              <a:rPr lang="el-GR" dirty="0" smtClean="0">
                <a:solidFill>
                  <a:srgbClr val="009999"/>
                </a:solidFill>
              </a:rPr>
              <a:t>κινητικότητας</a:t>
            </a:r>
            <a:endParaRPr lang="el-GR" dirty="0">
              <a:solidFill>
                <a:srgbClr val="009999"/>
              </a:solidFill>
            </a:endParaRPr>
          </a:p>
        </p:txBody>
      </p:sp>
      <p:sp>
        <p:nvSpPr>
          <p:cNvPr id="4" name="Τίτλος 3"/>
          <p:cNvSpPr>
            <a:spLocks noGrp="1"/>
          </p:cNvSpPr>
          <p:nvPr>
            <p:ph type="title"/>
          </p:nvPr>
        </p:nvSpPr>
        <p:spPr/>
        <p:txBody>
          <a:bodyPr>
            <a:noAutofit/>
          </a:bodyPr>
          <a:lstStyle/>
          <a:p>
            <a:r>
              <a:rPr lang="el-GR" dirty="0"/>
              <a:t>Πλεονεκτήματα προσέγγισης– προκλήσεις &amp; προοπτικές</a:t>
            </a:r>
          </a:p>
        </p:txBody>
      </p:sp>
    </p:spTree>
    <p:extLst>
      <p:ext uri="{BB962C8B-B14F-4D97-AF65-F5344CB8AC3E}">
        <p14:creationId xmlns:p14="http://schemas.microsoft.com/office/powerpoint/2010/main" val="592820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Διαδικασία ανάπτυξης &amp; </a:t>
            </a:r>
            <a:r>
              <a:rPr lang="el-GR" dirty="0" smtClean="0"/>
              <a:t>υλοποίησης</a:t>
            </a:r>
            <a:br>
              <a:rPr lang="el-GR" dirty="0" smtClean="0"/>
            </a:br>
            <a:r>
              <a:rPr lang="el-GR" b="1" dirty="0" smtClean="0">
                <a:solidFill>
                  <a:srgbClr val="009999"/>
                </a:solidFill>
              </a:rPr>
              <a:t>Οργάνωση σε Φάσεις</a:t>
            </a:r>
            <a:endParaRPr lang="el-GR" b="1" dirty="0">
              <a:solidFill>
                <a:srgbClr val="009999"/>
              </a:solidFill>
            </a:endParaRPr>
          </a:p>
        </p:txBody>
      </p:sp>
      <p:grpSp>
        <p:nvGrpSpPr>
          <p:cNvPr id="40" name="Ομάδα 39"/>
          <p:cNvGrpSpPr/>
          <p:nvPr/>
        </p:nvGrpSpPr>
        <p:grpSpPr>
          <a:xfrm>
            <a:off x="683569" y="2060848"/>
            <a:ext cx="8173873" cy="3535191"/>
            <a:chOff x="683569" y="2060848"/>
            <a:chExt cx="8173873" cy="3535191"/>
          </a:xfrm>
        </p:grpSpPr>
        <p:sp>
          <p:nvSpPr>
            <p:cNvPr id="25" name="Ορθογώνιο 24"/>
            <p:cNvSpPr/>
            <p:nvPr/>
          </p:nvSpPr>
          <p:spPr>
            <a:xfrm>
              <a:off x="6929052" y="2060848"/>
              <a:ext cx="1928390" cy="3526532"/>
            </a:xfrm>
            <a:prstGeom prst="rect">
              <a:avLst/>
            </a:prstGeom>
            <a:pattFill prst="pct20">
              <a:fgClr>
                <a:srgbClr val="009999"/>
              </a:fgClr>
              <a:bgClr>
                <a:schemeClr val="bg1"/>
              </a:bgClr>
            </a:patt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36"/>
            </a:p>
          </p:txBody>
        </p:sp>
        <p:sp>
          <p:nvSpPr>
            <p:cNvPr id="26" name="Ορθογώνιο 25"/>
            <p:cNvSpPr/>
            <p:nvPr/>
          </p:nvSpPr>
          <p:spPr>
            <a:xfrm>
              <a:off x="1565844" y="2698889"/>
              <a:ext cx="1404167" cy="764055"/>
            </a:xfrm>
            <a:prstGeom prst="rect">
              <a:avLst/>
            </a:prstGeom>
          </p:spPr>
          <p:txBody>
            <a:bodyPr wrap="none">
              <a:spAutoFit/>
            </a:bodyPr>
            <a:lstStyle/>
            <a:p>
              <a:pPr algn="ctr"/>
              <a:r>
                <a:rPr lang="el-GR" sz="1455" b="1" u="sng" dirty="0">
                  <a:solidFill>
                    <a:schemeClr val="bg1">
                      <a:lumMod val="50000"/>
                    </a:schemeClr>
                  </a:solidFill>
                </a:rPr>
                <a:t>Φάση 1</a:t>
              </a:r>
            </a:p>
            <a:p>
              <a:pPr algn="ctr"/>
              <a:r>
                <a:rPr lang="el-GR" sz="1455" b="1" dirty="0">
                  <a:solidFill>
                    <a:schemeClr val="bg1">
                      <a:lumMod val="50000"/>
                    </a:schemeClr>
                  </a:solidFill>
                </a:rPr>
                <a:t>Προετοιμασία</a:t>
              </a:r>
            </a:p>
            <a:p>
              <a:pPr algn="ctr"/>
              <a:r>
                <a:rPr lang="el-GR" sz="1455" b="1" dirty="0">
                  <a:solidFill>
                    <a:schemeClr val="bg1">
                      <a:lumMod val="50000"/>
                    </a:schemeClr>
                  </a:solidFill>
                </a:rPr>
                <a:t>&amp; ανάλυση</a:t>
              </a:r>
            </a:p>
          </p:txBody>
        </p:sp>
        <p:sp>
          <p:nvSpPr>
            <p:cNvPr id="27" name="Ορθογώνιο 26"/>
            <p:cNvSpPr/>
            <p:nvPr/>
          </p:nvSpPr>
          <p:spPr>
            <a:xfrm>
              <a:off x="3486526" y="2646947"/>
              <a:ext cx="1295547" cy="764055"/>
            </a:xfrm>
            <a:prstGeom prst="rect">
              <a:avLst/>
            </a:prstGeom>
          </p:spPr>
          <p:txBody>
            <a:bodyPr wrap="none">
              <a:spAutoFit/>
            </a:bodyPr>
            <a:lstStyle/>
            <a:p>
              <a:pPr algn="ctr">
                <a:defRPr/>
              </a:pPr>
              <a:r>
                <a:rPr lang="el-GR" sz="1455" b="1" u="sng" dirty="0">
                  <a:solidFill>
                    <a:srgbClr val="009999"/>
                  </a:solidFill>
                </a:rPr>
                <a:t>Φάση 2</a:t>
              </a:r>
            </a:p>
            <a:p>
              <a:pPr algn="ctr">
                <a:defRPr/>
              </a:pPr>
              <a:r>
                <a:rPr lang="el-GR" sz="1455" b="1" dirty="0">
                  <a:solidFill>
                    <a:srgbClr val="009999"/>
                  </a:solidFill>
                </a:rPr>
                <a:t>Ανάπτυξη</a:t>
              </a:r>
            </a:p>
            <a:p>
              <a:pPr algn="ctr">
                <a:defRPr/>
              </a:pPr>
              <a:r>
                <a:rPr lang="el-GR" sz="1455" b="1" dirty="0">
                  <a:solidFill>
                    <a:srgbClr val="009999"/>
                  </a:solidFill>
                </a:rPr>
                <a:t>στρατηγικής</a:t>
              </a:r>
            </a:p>
          </p:txBody>
        </p:sp>
        <p:sp>
          <p:nvSpPr>
            <p:cNvPr id="28" name="Ορθογώνιο 27"/>
            <p:cNvSpPr/>
            <p:nvPr/>
          </p:nvSpPr>
          <p:spPr>
            <a:xfrm>
              <a:off x="5463091" y="2698889"/>
              <a:ext cx="1226619" cy="764055"/>
            </a:xfrm>
            <a:prstGeom prst="rect">
              <a:avLst/>
            </a:prstGeom>
          </p:spPr>
          <p:txBody>
            <a:bodyPr wrap="none">
              <a:spAutoFit/>
            </a:bodyPr>
            <a:lstStyle/>
            <a:p>
              <a:pPr algn="ctr">
                <a:defRPr/>
              </a:pPr>
              <a:r>
                <a:rPr lang="el-GR" sz="1455" b="1" u="sng" dirty="0">
                  <a:solidFill>
                    <a:schemeClr val="accent5"/>
                  </a:solidFill>
                </a:rPr>
                <a:t>Φάση 3</a:t>
              </a:r>
            </a:p>
            <a:p>
              <a:pPr algn="ctr">
                <a:defRPr/>
              </a:pPr>
              <a:r>
                <a:rPr lang="el-GR" sz="1455" b="1" dirty="0">
                  <a:solidFill>
                    <a:schemeClr val="accent5"/>
                  </a:solidFill>
                </a:rPr>
                <a:t>Σχεδιασμός</a:t>
              </a:r>
            </a:p>
            <a:p>
              <a:pPr algn="ctr">
                <a:defRPr/>
              </a:pPr>
              <a:r>
                <a:rPr lang="el-GR" sz="1455" b="1" dirty="0">
                  <a:solidFill>
                    <a:schemeClr val="accent5"/>
                  </a:solidFill>
                </a:rPr>
                <a:t>μέτρων</a:t>
              </a:r>
            </a:p>
          </p:txBody>
        </p:sp>
        <p:pic>
          <p:nvPicPr>
            <p:cNvPr id="29" name="Εικόνα 28"/>
            <p:cNvPicPr>
              <a:picLocks noChangeAspect="1"/>
            </p:cNvPicPr>
            <p:nvPr/>
          </p:nvPicPr>
          <p:blipFill>
            <a:blip r:embed="rId2"/>
            <a:stretch>
              <a:fillRect/>
            </a:stretch>
          </p:blipFill>
          <p:spPr>
            <a:xfrm>
              <a:off x="1868406" y="4325805"/>
              <a:ext cx="903394" cy="903395"/>
            </a:xfrm>
            <a:prstGeom prst="rect">
              <a:avLst/>
            </a:prstGeom>
          </p:spPr>
        </p:pic>
        <p:pic>
          <p:nvPicPr>
            <p:cNvPr id="30" name="Εικόνα 29"/>
            <p:cNvPicPr>
              <a:picLocks noChangeAspect="1"/>
            </p:cNvPicPr>
            <p:nvPr/>
          </p:nvPicPr>
          <p:blipFill>
            <a:blip r:embed="rId3"/>
            <a:stretch>
              <a:fillRect/>
            </a:stretch>
          </p:blipFill>
          <p:spPr>
            <a:xfrm>
              <a:off x="3707904" y="4253797"/>
              <a:ext cx="903394" cy="903395"/>
            </a:xfrm>
            <a:prstGeom prst="rect">
              <a:avLst/>
            </a:prstGeom>
          </p:spPr>
        </p:pic>
        <p:pic>
          <p:nvPicPr>
            <p:cNvPr id="31" name="Εικόνα 30"/>
            <p:cNvPicPr>
              <a:picLocks noChangeAspect="1"/>
            </p:cNvPicPr>
            <p:nvPr/>
          </p:nvPicPr>
          <p:blipFill>
            <a:blip r:embed="rId4"/>
            <a:stretch>
              <a:fillRect/>
            </a:stretch>
          </p:blipFill>
          <p:spPr>
            <a:xfrm>
              <a:off x="5639791" y="4259199"/>
              <a:ext cx="903394" cy="903395"/>
            </a:xfrm>
            <a:prstGeom prst="rect">
              <a:avLst/>
            </a:prstGeom>
          </p:spPr>
        </p:pic>
        <p:sp>
          <p:nvSpPr>
            <p:cNvPr id="32" name="Δεξί βέλος 31"/>
            <p:cNvSpPr/>
            <p:nvPr/>
          </p:nvSpPr>
          <p:spPr>
            <a:xfrm rot="5400000">
              <a:off x="2147778" y="3978452"/>
              <a:ext cx="337705" cy="259773"/>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36"/>
            </a:p>
          </p:txBody>
        </p:sp>
        <p:sp>
          <p:nvSpPr>
            <p:cNvPr id="33" name="Δεξί βέλος 32"/>
            <p:cNvSpPr/>
            <p:nvPr/>
          </p:nvSpPr>
          <p:spPr>
            <a:xfrm rot="5400000">
              <a:off x="3983039" y="3932422"/>
              <a:ext cx="337705" cy="259773"/>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36"/>
            </a:p>
          </p:txBody>
        </p:sp>
        <p:sp>
          <p:nvSpPr>
            <p:cNvPr id="34" name="Δεξί βέλος 33"/>
            <p:cNvSpPr/>
            <p:nvPr/>
          </p:nvSpPr>
          <p:spPr>
            <a:xfrm rot="5400000">
              <a:off x="5920269" y="3937825"/>
              <a:ext cx="337705" cy="259773"/>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36"/>
            </a:p>
          </p:txBody>
        </p:sp>
        <p:sp>
          <p:nvSpPr>
            <p:cNvPr id="35" name="Ορθογώνιο 34"/>
            <p:cNvSpPr/>
            <p:nvPr/>
          </p:nvSpPr>
          <p:spPr>
            <a:xfrm>
              <a:off x="7091282" y="2698889"/>
              <a:ext cx="1364604" cy="987963"/>
            </a:xfrm>
            <a:prstGeom prst="rect">
              <a:avLst/>
            </a:prstGeom>
          </p:spPr>
          <p:txBody>
            <a:bodyPr wrap="none">
              <a:spAutoFit/>
            </a:bodyPr>
            <a:lstStyle/>
            <a:p>
              <a:pPr algn="ctr">
                <a:defRPr/>
              </a:pPr>
              <a:r>
                <a:rPr lang="el-GR" sz="1455" b="1" u="sng" dirty="0">
                  <a:solidFill>
                    <a:schemeClr val="accent1">
                      <a:lumMod val="75000"/>
                    </a:schemeClr>
                  </a:solidFill>
                </a:rPr>
                <a:t>Φάση 4</a:t>
              </a:r>
            </a:p>
            <a:p>
              <a:pPr algn="ctr">
                <a:defRPr/>
              </a:pPr>
              <a:r>
                <a:rPr lang="el-GR" sz="1455" b="1" dirty="0">
                  <a:solidFill>
                    <a:schemeClr val="accent1">
                      <a:lumMod val="75000"/>
                    </a:schemeClr>
                  </a:solidFill>
                </a:rPr>
                <a:t>Υλοποίηση &amp;</a:t>
              </a:r>
            </a:p>
            <a:p>
              <a:pPr algn="ctr">
                <a:defRPr/>
              </a:pPr>
              <a:r>
                <a:rPr lang="el-GR" sz="1455" b="1" dirty="0" err="1">
                  <a:solidFill>
                    <a:schemeClr val="accent1">
                      <a:lumMod val="75000"/>
                    </a:schemeClr>
                  </a:solidFill>
                </a:rPr>
                <a:t>παρακο</a:t>
              </a:r>
              <a:r>
                <a:rPr lang="el-GR" sz="1455" b="1" dirty="0">
                  <a:solidFill>
                    <a:schemeClr val="accent1">
                      <a:lumMod val="75000"/>
                    </a:schemeClr>
                  </a:solidFill>
                </a:rPr>
                <a:t>-</a:t>
              </a:r>
            </a:p>
            <a:p>
              <a:pPr algn="ctr">
                <a:defRPr/>
              </a:pPr>
              <a:r>
                <a:rPr lang="el-GR" sz="1455" b="1" dirty="0" err="1">
                  <a:solidFill>
                    <a:schemeClr val="accent1">
                      <a:lumMod val="75000"/>
                    </a:schemeClr>
                  </a:solidFill>
                </a:rPr>
                <a:t>λουθηση</a:t>
              </a:r>
              <a:endParaRPr lang="el-GR" sz="1455" b="1" dirty="0">
                <a:solidFill>
                  <a:schemeClr val="accent1">
                    <a:lumMod val="75000"/>
                  </a:schemeClr>
                </a:solidFill>
              </a:endParaRPr>
            </a:p>
          </p:txBody>
        </p:sp>
        <p:sp>
          <p:nvSpPr>
            <p:cNvPr id="36" name="Δεξί βέλος 35"/>
            <p:cNvSpPr/>
            <p:nvPr/>
          </p:nvSpPr>
          <p:spPr>
            <a:xfrm rot="5400000">
              <a:off x="7591473" y="3972461"/>
              <a:ext cx="337705" cy="259773"/>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36"/>
            </a:p>
          </p:txBody>
        </p:sp>
        <p:pic>
          <p:nvPicPr>
            <p:cNvPr id="37" name="Εικόνα 36"/>
            <p:cNvPicPr>
              <a:picLocks noChangeAspect="1"/>
            </p:cNvPicPr>
            <p:nvPr/>
          </p:nvPicPr>
          <p:blipFill>
            <a:blip r:embed="rId5"/>
            <a:stretch>
              <a:fillRect/>
            </a:stretch>
          </p:blipFill>
          <p:spPr>
            <a:xfrm>
              <a:off x="7328717" y="4278433"/>
              <a:ext cx="897853" cy="903395"/>
            </a:xfrm>
            <a:prstGeom prst="rect">
              <a:avLst/>
            </a:prstGeom>
          </p:spPr>
        </p:pic>
        <p:sp>
          <p:nvSpPr>
            <p:cNvPr id="38" name="Rectangle 3"/>
            <p:cNvSpPr txBox="1">
              <a:spLocks/>
            </p:cNvSpPr>
            <p:nvPr/>
          </p:nvSpPr>
          <p:spPr>
            <a:xfrm rot="16200000">
              <a:off x="-359853" y="3435596"/>
              <a:ext cx="2788230" cy="701386"/>
            </a:xfrm>
            <a:prstGeom prst="roundRect">
              <a:avLst>
                <a:gd name="adj" fmla="val 16667"/>
              </a:avLst>
            </a:prstGeom>
            <a:pattFill prst="pct20">
              <a:fgClr>
                <a:srgbClr val="009999"/>
              </a:fgClr>
              <a:bgClr>
                <a:schemeClr val="bg1"/>
              </a:bgClr>
            </a:pattFill>
          </p:spPr>
          <p:txBody>
            <a:bodyPr rtlCol="0">
              <a:noAutofit/>
            </a:bodyPr>
            <a:lstStyle>
              <a:lvl1pPr marL="243831" indent="-243831" algn="l" defTabSz="975321"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491" indent="-243831" algn="l" defTabSz="975321"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51" indent="-243831" algn="l" defTabSz="975321"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12"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47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3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794"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45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115"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ctr">
                <a:buNone/>
                <a:defRPr/>
              </a:pPr>
              <a:r>
                <a:rPr lang="el-GR" sz="1455" b="1" dirty="0">
                  <a:solidFill>
                    <a:schemeClr val="accent1">
                      <a:lumMod val="75000"/>
                    </a:schemeClr>
                  </a:solidFill>
                </a:rPr>
                <a:t>Υλοποιεί τις 3 από τις 4 φάσεις που προβλέπονται στις οδηγίες </a:t>
              </a:r>
              <a:r>
                <a:rPr lang="en-US" sz="1455" b="1" dirty="0" err="1">
                  <a:solidFill>
                    <a:schemeClr val="accent1">
                      <a:lumMod val="75000"/>
                    </a:schemeClr>
                  </a:solidFill>
                </a:rPr>
                <a:t>ELTIS</a:t>
              </a:r>
              <a:r>
                <a:rPr lang="el-GR" sz="1455" b="1" dirty="0">
                  <a:solidFill>
                    <a:schemeClr val="accent1">
                      <a:lumMod val="75000"/>
                    </a:schemeClr>
                  </a:solidFill>
                </a:rPr>
                <a:t> </a:t>
              </a:r>
              <a:endParaRPr lang="en-US" sz="1455" b="1" dirty="0">
                <a:solidFill>
                  <a:schemeClr val="accent1">
                    <a:lumMod val="75000"/>
                  </a:schemeClr>
                </a:solidFill>
              </a:endParaRPr>
            </a:p>
          </p:txBody>
        </p:sp>
        <p:sp>
          <p:nvSpPr>
            <p:cNvPr id="39" name="Rectangle 3"/>
            <p:cNvSpPr txBox="1">
              <a:spLocks/>
            </p:cNvSpPr>
            <p:nvPr/>
          </p:nvSpPr>
          <p:spPr>
            <a:xfrm>
              <a:off x="1691680" y="5271324"/>
              <a:ext cx="5064191" cy="324715"/>
            </a:xfrm>
            <a:prstGeom prst="roundRect">
              <a:avLst>
                <a:gd name="adj" fmla="val 16667"/>
              </a:avLst>
            </a:prstGeom>
            <a:solidFill>
              <a:srgbClr val="009999"/>
            </a:solidFill>
          </p:spPr>
          <p:txBody>
            <a:bodyPr rtlCol="0">
              <a:noAutofit/>
            </a:bodyPr>
            <a:lstStyle>
              <a:lvl1pPr marL="243831" indent="-243831" algn="l" defTabSz="975321"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491" indent="-243831" algn="l" defTabSz="975321"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151" indent="-243831" algn="l" defTabSz="975321"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812"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47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13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794"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453"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115" indent="-243831" algn="l" defTabSz="975321"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ctr">
                <a:buNone/>
                <a:defRPr/>
              </a:pPr>
              <a:r>
                <a:rPr lang="el-GR" sz="1455" dirty="0">
                  <a:solidFill>
                    <a:schemeClr val="bg1"/>
                  </a:solidFill>
                </a:rPr>
                <a:t>Αποτελέσματα</a:t>
              </a:r>
              <a:endParaRPr lang="en-US" sz="1455" dirty="0">
                <a:solidFill>
                  <a:schemeClr val="bg1"/>
                </a:solidFill>
              </a:endParaRPr>
            </a:p>
          </p:txBody>
        </p:sp>
      </p:grpSp>
    </p:spTree>
    <p:extLst>
      <p:ext uri="{BB962C8B-B14F-4D97-AF65-F5344CB8AC3E}">
        <p14:creationId xmlns:p14="http://schemas.microsoft.com/office/powerpoint/2010/main" val="1448542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6000" dirty="0">
                <a:solidFill>
                  <a:srgbClr val="009999"/>
                </a:solidFill>
                <a:latin typeface="Calibri" pitchFamily="34" charset="0"/>
              </a:rPr>
              <a:t>Η </a:t>
            </a:r>
            <a:r>
              <a:rPr lang="el-GR" sz="6000" dirty="0" smtClean="0">
                <a:solidFill>
                  <a:srgbClr val="009999"/>
                </a:solidFill>
                <a:latin typeface="Calibri" pitchFamily="34" charset="0"/>
              </a:rPr>
              <a:t>Περιοχή Μελέτης</a:t>
            </a:r>
            <a:endParaRPr lang="el-GR" dirty="0"/>
          </a:p>
        </p:txBody>
      </p:sp>
      <p:sp>
        <p:nvSpPr>
          <p:cNvPr id="3" name="Θέση κειμένου 2"/>
          <p:cNvSpPr>
            <a:spLocks noGrp="1"/>
          </p:cNvSpPr>
          <p:nvPr>
            <p:ph type="body" idx="1"/>
          </p:nvPr>
        </p:nvSpPr>
        <p:spPr/>
        <p:txBody>
          <a:bodyPr/>
          <a:lstStyle/>
          <a:p>
            <a:r>
              <a:rPr lang="el-GR" dirty="0"/>
              <a:t>Αναγνώριση των κύριων χαρακτηριστικών &amp; ιδιαιτεροτήτων</a:t>
            </a:r>
          </a:p>
          <a:p>
            <a:endParaRPr lang="el-GR" dirty="0"/>
          </a:p>
        </p:txBody>
      </p:sp>
    </p:spTree>
    <p:extLst>
      <p:ext uri="{BB962C8B-B14F-4D97-AF65-F5344CB8AC3E}">
        <p14:creationId xmlns:p14="http://schemas.microsoft.com/office/powerpoint/2010/main" val="2228600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611560" y="1340768"/>
            <a:ext cx="3868340" cy="872099"/>
          </a:xfrm>
        </p:spPr>
        <p:txBody>
          <a:bodyPr vert="horz" lIns="91440" tIns="45720" rIns="91440" bIns="45720" rtlCol="0" anchor="b">
            <a:normAutofit/>
          </a:bodyPr>
          <a:lstStyle/>
          <a:p>
            <a:r>
              <a:rPr lang="el-GR" dirty="0">
                <a:solidFill>
                  <a:srgbClr val="009999"/>
                </a:solidFill>
              </a:rPr>
              <a:t>ΦΑΣΗ </a:t>
            </a:r>
            <a:r>
              <a:rPr lang="el-GR" dirty="0" smtClean="0">
                <a:solidFill>
                  <a:srgbClr val="009999"/>
                </a:solidFill>
              </a:rPr>
              <a:t>1</a:t>
            </a:r>
          </a:p>
          <a:p>
            <a:r>
              <a:rPr lang="el-GR" dirty="0" smtClean="0">
                <a:solidFill>
                  <a:srgbClr val="009999"/>
                </a:solidFill>
              </a:rPr>
              <a:t>ΠΡΟΕΤΟΙΜΑΣΙΑ </a:t>
            </a:r>
            <a:r>
              <a:rPr lang="el-GR" dirty="0">
                <a:solidFill>
                  <a:srgbClr val="009999"/>
                </a:solidFill>
              </a:rPr>
              <a:t>&amp; ΑΝΑΛΥΣΗ</a:t>
            </a:r>
          </a:p>
        </p:txBody>
      </p:sp>
      <p:sp>
        <p:nvSpPr>
          <p:cNvPr id="4" name="Θέση περιεχομένου 3"/>
          <p:cNvSpPr>
            <a:spLocks noGrp="1"/>
          </p:cNvSpPr>
          <p:nvPr>
            <p:ph sz="half" idx="2"/>
          </p:nvPr>
        </p:nvSpPr>
        <p:spPr>
          <a:xfrm>
            <a:off x="611560" y="2212867"/>
            <a:ext cx="3868340" cy="3684588"/>
          </a:xfrm>
        </p:spPr>
        <p:txBody>
          <a:bodyPr/>
          <a:lstStyle/>
          <a:p>
            <a:r>
              <a:rPr lang="el-GR" dirty="0"/>
              <a:t>Καθορισμός πλαισίου υλοποίησης του </a:t>
            </a:r>
            <a:r>
              <a:rPr lang="el-GR" dirty="0" smtClean="0"/>
              <a:t>Έργου (</a:t>
            </a:r>
            <a:r>
              <a:rPr lang="en-US" dirty="0" smtClean="0"/>
              <a:t>Inception Report)</a:t>
            </a:r>
            <a:endParaRPr lang="el-GR" dirty="0"/>
          </a:p>
          <a:p>
            <a:r>
              <a:rPr lang="el-GR" dirty="0"/>
              <a:t>Ανάλυση υφιστάμενης κατάστασης της </a:t>
            </a:r>
            <a:r>
              <a:rPr lang="el-GR" dirty="0" smtClean="0"/>
              <a:t>κινητικότητας</a:t>
            </a:r>
            <a:r>
              <a:rPr lang="en-US" dirty="0" smtClean="0"/>
              <a:t> (</a:t>
            </a:r>
            <a:r>
              <a:rPr lang="el-GR" dirty="0" smtClean="0"/>
              <a:t>ΠΕ</a:t>
            </a:r>
            <a:r>
              <a:rPr lang="en-US" dirty="0" smtClean="0"/>
              <a:t>3)</a:t>
            </a:r>
            <a:endParaRPr lang="el-GR" dirty="0"/>
          </a:p>
          <a:p>
            <a:r>
              <a:rPr lang="el-GR" dirty="0"/>
              <a:t>Κλείσιμο Φάσης </a:t>
            </a:r>
            <a:r>
              <a:rPr lang="el-GR" dirty="0" smtClean="0"/>
              <a:t>1</a:t>
            </a:r>
            <a:r>
              <a:rPr lang="en-US" dirty="0" smtClean="0"/>
              <a:t> (</a:t>
            </a:r>
            <a:r>
              <a:rPr lang="el-GR" dirty="0"/>
              <a:t>ΠΕ</a:t>
            </a:r>
            <a:r>
              <a:rPr lang="en-US" dirty="0" smtClean="0"/>
              <a:t>C1)</a:t>
            </a:r>
            <a:endParaRPr lang="el-GR" dirty="0"/>
          </a:p>
        </p:txBody>
      </p:sp>
      <p:sp>
        <p:nvSpPr>
          <p:cNvPr id="5" name="Θέση κειμένου 4"/>
          <p:cNvSpPr>
            <a:spLocks noGrp="1"/>
          </p:cNvSpPr>
          <p:nvPr>
            <p:ph type="body" sz="quarter" idx="3"/>
          </p:nvPr>
        </p:nvSpPr>
        <p:spPr>
          <a:xfrm>
            <a:off x="611560" y="3541192"/>
            <a:ext cx="3887391" cy="823912"/>
          </a:xfrm>
        </p:spPr>
        <p:txBody>
          <a:bodyPr/>
          <a:lstStyle/>
          <a:p>
            <a:r>
              <a:rPr lang="el-GR" dirty="0">
                <a:solidFill>
                  <a:srgbClr val="009999"/>
                </a:solidFill>
              </a:rPr>
              <a:t>ΦΑΣΗ </a:t>
            </a:r>
            <a:r>
              <a:rPr lang="el-GR" dirty="0" smtClean="0">
                <a:solidFill>
                  <a:srgbClr val="009999"/>
                </a:solidFill>
              </a:rPr>
              <a:t>2</a:t>
            </a:r>
          </a:p>
          <a:p>
            <a:r>
              <a:rPr lang="el-GR" dirty="0" smtClean="0">
                <a:solidFill>
                  <a:srgbClr val="009999"/>
                </a:solidFill>
              </a:rPr>
              <a:t>ΑΝΑΠΤΥΞΗ ΣΤΡΑΤΗΓΙΚΗΣ</a:t>
            </a:r>
            <a:endParaRPr lang="el-GR" dirty="0">
              <a:solidFill>
                <a:srgbClr val="009999"/>
              </a:solidFill>
            </a:endParaRPr>
          </a:p>
        </p:txBody>
      </p:sp>
      <p:sp>
        <p:nvSpPr>
          <p:cNvPr id="6" name="Θέση περιεχομένου 5"/>
          <p:cNvSpPr>
            <a:spLocks noGrp="1"/>
          </p:cNvSpPr>
          <p:nvPr>
            <p:ph sz="quarter" idx="4"/>
          </p:nvPr>
        </p:nvSpPr>
        <p:spPr>
          <a:xfrm>
            <a:off x="611560" y="4413291"/>
            <a:ext cx="3887391" cy="3684588"/>
          </a:xfrm>
        </p:spPr>
        <p:txBody>
          <a:bodyPr/>
          <a:lstStyle/>
          <a:p>
            <a:r>
              <a:rPr lang="el-GR" dirty="0"/>
              <a:t>Σύνθεση &amp; από κοινού αξιολόγηση </a:t>
            </a:r>
            <a:r>
              <a:rPr lang="el-GR" dirty="0" smtClean="0"/>
              <a:t>σεναρίων</a:t>
            </a:r>
            <a:r>
              <a:rPr lang="en-US" dirty="0" smtClean="0"/>
              <a:t> (</a:t>
            </a:r>
            <a:r>
              <a:rPr lang="el-GR" dirty="0"/>
              <a:t>ΠΕ</a:t>
            </a:r>
            <a:r>
              <a:rPr lang="en-US" dirty="0" smtClean="0"/>
              <a:t>4)</a:t>
            </a:r>
            <a:endParaRPr lang="el-GR" dirty="0"/>
          </a:p>
          <a:p>
            <a:r>
              <a:rPr lang="el-GR" dirty="0"/>
              <a:t>Ανάπτυξη οράματος &amp; στρατηγικής με τα εμπλεκόμενα </a:t>
            </a:r>
            <a:r>
              <a:rPr lang="el-GR" dirty="0" smtClean="0"/>
              <a:t>μέρη</a:t>
            </a:r>
            <a:r>
              <a:rPr lang="en-US" dirty="0" smtClean="0"/>
              <a:t> (</a:t>
            </a:r>
            <a:r>
              <a:rPr lang="el-GR" dirty="0"/>
              <a:t>ΠΕ</a:t>
            </a:r>
            <a:r>
              <a:rPr lang="en-US" dirty="0" smtClean="0"/>
              <a:t>5)</a:t>
            </a:r>
            <a:endParaRPr lang="el-GR" dirty="0"/>
          </a:p>
          <a:p>
            <a:r>
              <a:rPr lang="el-GR" dirty="0"/>
              <a:t>Στόχοι &amp; μετρήσιμοι </a:t>
            </a:r>
            <a:r>
              <a:rPr lang="el-GR" dirty="0" smtClean="0"/>
              <a:t>δείκτες</a:t>
            </a:r>
            <a:r>
              <a:rPr lang="en-US" dirty="0" smtClean="0"/>
              <a:t> (</a:t>
            </a:r>
            <a:r>
              <a:rPr lang="el-GR" dirty="0"/>
              <a:t>ΠΕ</a:t>
            </a:r>
            <a:r>
              <a:rPr lang="en-US" dirty="0" smtClean="0"/>
              <a:t>6)</a:t>
            </a:r>
            <a:endParaRPr lang="el-GR" dirty="0"/>
          </a:p>
          <a:p>
            <a:r>
              <a:rPr lang="el-GR" dirty="0"/>
              <a:t>Κλείσιμο Φάσης </a:t>
            </a:r>
            <a:r>
              <a:rPr lang="el-GR" dirty="0" smtClean="0"/>
              <a:t>2</a:t>
            </a:r>
            <a:r>
              <a:rPr lang="en-US" dirty="0"/>
              <a:t> </a:t>
            </a:r>
            <a:r>
              <a:rPr lang="en-US" dirty="0" smtClean="0"/>
              <a:t>(</a:t>
            </a:r>
            <a:r>
              <a:rPr lang="el-GR" dirty="0"/>
              <a:t>ΠΕ</a:t>
            </a:r>
            <a:r>
              <a:rPr lang="en-US" dirty="0" smtClean="0"/>
              <a:t>C2)</a:t>
            </a:r>
            <a:endParaRPr lang="el-GR" dirty="0"/>
          </a:p>
        </p:txBody>
      </p:sp>
      <p:sp>
        <p:nvSpPr>
          <p:cNvPr id="8" name="Τίτλος 1"/>
          <p:cNvSpPr txBox="1">
            <a:spLocks/>
          </p:cNvSpPr>
          <p:nvPr/>
        </p:nvSpPr>
        <p:spPr>
          <a:xfrm>
            <a:off x="755576" y="548680"/>
            <a:ext cx="6696744"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r>
              <a:rPr lang="el-GR" dirty="0"/>
              <a:t>Οργάνωση σε </a:t>
            </a:r>
            <a:r>
              <a:rPr lang="el-GR" dirty="0" smtClean="0"/>
              <a:t>Πακέτα Εργασίας (ΠΕ) ανά Φάση</a:t>
            </a:r>
            <a:endParaRPr lang="el-GR" dirty="0"/>
          </a:p>
        </p:txBody>
      </p:sp>
      <p:sp>
        <p:nvSpPr>
          <p:cNvPr id="9" name="Θέση κειμένου 2"/>
          <p:cNvSpPr txBox="1">
            <a:spLocks/>
          </p:cNvSpPr>
          <p:nvPr/>
        </p:nvSpPr>
        <p:spPr>
          <a:xfrm>
            <a:off x="4841750" y="1340768"/>
            <a:ext cx="3868340" cy="823912"/>
          </a:xfrm>
          <a:prstGeom prst="rect">
            <a:avLst/>
          </a:prstGeom>
        </p:spPr>
        <p:txBody>
          <a:bodyPr vert="horz" lIns="91440" tIns="45720" rIns="91440" bIns="45720" rtlCol="0" anchor="b">
            <a:normAutofit/>
          </a:bodyPr>
          <a:lstStyle>
            <a:lvl1pPr indent="0">
              <a:spcBef>
                <a:spcPct val="20000"/>
              </a:spcBef>
              <a:buFont typeface="Arial" pitchFamily="34" charset="0"/>
              <a:buNone/>
              <a:defRPr b="1">
                <a:solidFill>
                  <a:srgbClr val="009999"/>
                </a:solidFill>
              </a:defRPr>
            </a:lvl1pPr>
            <a:lvl2pPr marL="342879" indent="0">
              <a:spcBef>
                <a:spcPct val="20000"/>
              </a:spcBef>
              <a:buFont typeface="Arial" pitchFamily="34" charset="0"/>
              <a:buNone/>
              <a:defRPr sz="1500" b="1"/>
            </a:lvl2pPr>
            <a:lvl3pPr marL="685758" indent="0">
              <a:spcBef>
                <a:spcPct val="20000"/>
              </a:spcBef>
              <a:buFont typeface="Arial" pitchFamily="34" charset="0"/>
              <a:buNone/>
              <a:defRPr sz="1350" b="1"/>
            </a:lvl3pPr>
            <a:lvl4pPr marL="1028638" indent="0">
              <a:spcBef>
                <a:spcPct val="20000"/>
              </a:spcBef>
              <a:buFont typeface="Arial" pitchFamily="34" charset="0"/>
              <a:buNone/>
              <a:defRPr sz="1200" b="1"/>
            </a:lvl4pPr>
            <a:lvl5pPr marL="1371516" indent="0">
              <a:spcBef>
                <a:spcPct val="20000"/>
              </a:spcBef>
              <a:buFont typeface="Arial" pitchFamily="34" charset="0"/>
              <a:buNone/>
              <a:defRPr sz="1200" b="1"/>
            </a:lvl5pPr>
            <a:lvl6pPr marL="1714395" indent="0">
              <a:spcBef>
                <a:spcPct val="20000"/>
              </a:spcBef>
              <a:buFont typeface="Arial" pitchFamily="34" charset="0"/>
              <a:buNone/>
              <a:defRPr sz="1200" b="1"/>
            </a:lvl6pPr>
            <a:lvl7pPr marL="2057274" indent="0">
              <a:spcBef>
                <a:spcPct val="20000"/>
              </a:spcBef>
              <a:buFont typeface="Arial" pitchFamily="34" charset="0"/>
              <a:buNone/>
              <a:defRPr sz="1200" b="1"/>
            </a:lvl7pPr>
            <a:lvl8pPr marL="2400153" indent="0">
              <a:spcBef>
                <a:spcPct val="20000"/>
              </a:spcBef>
              <a:buFont typeface="Arial" pitchFamily="34" charset="0"/>
              <a:buNone/>
              <a:defRPr sz="1200" b="1"/>
            </a:lvl8pPr>
            <a:lvl9pPr marL="2743033" indent="0">
              <a:spcBef>
                <a:spcPct val="20000"/>
              </a:spcBef>
              <a:buFont typeface="Arial" pitchFamily="34" charset="0"/>
              <a:buNone/>
              <a:defRPr sz="1200" b="1"/>
            </a:lvl9pPr>
          </a:lstStyle>
          <a:p>
            <a:r>
              <a:rPr lang="el-GR" dirty="0"/>
              <a:t>ΦΑΣΗ </a:t>
            </a:r>
            <a:r>
              <a:rPr lang="el-GR" dirty="0" smtClean="0"/>
              <a:t>3</a:t>
            </a:r>
          </a:p>
          <a:p>
            <a:r>
              <a:rPr lang="el-GR" dirty="0" smtClean="0"/>
              <a:t>ΣΧΕΔΙΑΣΜΟΣ </a:t>
            </a:r>
            <a:r>
              <a:rPr lang="el-GR" dirty="0"/>
              <a:t>ΜΕΤΡΩΝ</a:t>
            </a:r>
          </a:p>
        </p:txBody>
      </p:sp>
      <p:sp>
        <p:nvSpPr>
          <p:cNvPr id="10" name="Θέση περιεχομένου 3"/>
          <p:cNvSpPr txBox="1">
            <a:spLocks/>
          </p:cNvSpPr>
          <p:nvPr/>
        </p:nvSpPr>
        <p:spPr>
          <a:xfrm>
            <a:off x="4841750" y="2217047"/>
            <a:ext cx="3868340" cy="3684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Επιλογή πακέτων μέτρων με τα εμπλεκόμενα μέρη</a:t>
            </a:r>
            <a:r>
              <a:rPr lang="en-US" dirty="0" smtClean="0"/>
              <a:t> (</a:t>
            </a:r>
            <a:r>
              <a:rPr lang="el-GR" dirty="0"/>
              <a:t>ΠΕ</a:t>
            </a:r>
            <a:r>
              <a:rPr lang="en-US" dirty="0" smtClean="0"/>
              <a:t>7)</a:t>
            </a:r>
            <a:endParaRPr lang="el-GR" dirty="0" smtClean="0"/>
          </a:p>
          <a:p>
            <a:r>
              <a:rPr lang="el-GR" dirty="0" smtClean="0"/>
              <a:t>Συμφωνία για ενέργειες &amp; ευθύνες</a:t>
            </a:r>
            <a:r>
              <a:rPr lang="en-US" dirty="0" smtClean="0"/>
              <a:t> (</a:t>
            </a:r>
            <a:r>
              <a:rPr lang="el-GR" dirty="0"/>
              <a:t>ΠΕ</a:t>
            </a:r>
            <a:r>
              <a:rPr lang="en-US" dirty="0" smtClean="0"/>
              <a:t>8)</a:t>
            </a:r>
            <a:endParaRPr lang="el-GR" dirty="0" smtClean="0"/>
          </a:p>
          <a:p>
            <a:r>
              <a:rPr lang="el-GR" dirty="0" smtClean="0"/>
              <a:t>Προετοιμασία για υιοθέτηση του ΣΒΑΚ &amp; χρηματοδότηση</a:t>
            </a:r>
            <a:r>
              <a:rPr lang="en-US" dirty="0" smtClean="0"/>
              <a:t> (</a:t>
            </a:r>
            <a:r>
              <a:rPr lang="el-GR" dirty="0"/>
              <a:t>ΠΕ</a:t>
            </a:r>
            <a:r>
              <a:rPr lang="en-US" dirty="0" smtClean="0"/>
              <a:t>9)</a:t>
            </a:r>
            <a:endParaRPr lang="el-GR" dirty="0" smtClean="0"/>
          </a:p>
          <a:p>
            <a:r>
              <a:rPr lang="el-GR" dirty="0" smtClean="0"/>
              <a:t>Κλείσιμο Φάσης 3</a:t>
            </a:r>
            <a:r>
              <a:rPr lang="en-US" dirty="0" smtClean="0"/>
              <a:t> (</a:t>
            </a:r>
            <a:r>
              <a:rPr lang="el-GR" dirty="0" smtClean="0"/>
              <a:t>ΠΕ</a:t>
            </a:r>
            <a:r>
              <a:rPr lang="en-US" dirty="0" smtClean="0"/>
              <a:t>C1)</a:t>
            </a:r>
            <a:endParaRPr lang="el-GR" dirty="0"/>
          </a:p>
        </p:txBody>
      </p:sp>
    </p:spTree>
    <p:extLst>
      <p:ext uri="{BB962C8B-B14F-4D97-AF65-F5344CB8AC3E}">
        <p14:creationId xmlns:p14="http://schemas.microsoft.com/office/powerpoint/2010/main" val="3979035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0" y="1124743"/>
            <a:ext cx="9144000" cy="5746957"/>
          </a:xfrm>
          <a:prstGeom prst="rect">
            <a:avLst/>
          </a:prstGeom>
          <a:solidFill>
            <a:schemeClr val="bg2">
              <a:lumMod val="75000"/>
            </a:schemeClr>
          </a:solidFill>
        </p:spPr>
      </p:pic>
      <p:sp>
        <p:nvSpPr>
          <p:cNvPr id="9" name="Τίτλος 1"/>
          <p:cNvSpPr txBox="1">
            <a:spLocks/>
          </p:cNvSpPr>
          <p:nvPr/>
        </p:nvSpPr>
        <p:spPr>
          <a:xfrm>
            <a:off x="755576" y="548680"/>
            <a:ext cx="6840760" cy="57606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2400" kern="1200">
                <a:solidFill>
                  <a:schemeClr val="tx1"/>
                </a:solidFill>
                <a:latin typeface="+mj-lt"/>
                <a:ea typeface="+mj-ea"/>
                <a:cs typeface="+mj-cs"/>
              </a:defRPr>
            </a:lvl1pPr>
          </a:lstStyle>
          <a:p>
            <a:r>
              <a:rPr lang="el-GR" dirty="0"/>
              <a:t>Οργάνωση σε </a:t>
            </a:r>
            <a:r>
              <a:rPr lang="el-GR" dirty="0" smtClean="0"/>
              <a:t>Δραστηριότητες ανά Πακέτο Εργασίας</a:t>
            </a:r>
            <a:endParaRPr lang="el-GR" dirty="0"/>
          </a:p>
        </p:txBody>
      </p:sp>
    </p:spTree>
    <p:extLst>
      <p:ext uri="{BB962C8B-B14F-4D97-AF65-F5344CB8AC3E}">
        <p14:creationId xmlns:p14="http://schemas.microsoft.com/office/powerpoint/2010/main" val="2218597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Έχουν </a:t>
            </a:r>
            <a:r>
              <a:rPr lang="el-GR" dirty="0" smtClean="0"/>
              <a:t>ήδη ολοκληρωθεί </a:t>
            </a:r>
            <a:r>
              <a:rPr lang="el-GR" dirty="0"/>
              <a:t>ή </a:t>
            </a:r>
            <a:r>
              <a:rPr lang="el-GR" dirty="0" smtClean="0"/>
              <a:t/>
            </a:r>
            <a:br>
              <a:rPr lang="el-GR" dirty="0" smtClean="0"/>
            </a:br>
            <a:r>
              <a:rPr lang="el-GR" dirty="0" smtClean="0"/>
              <a:t>βρίσκονται σε εξέλιξη</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000" b="1" dirty="0" smtClean="0"/>
              <a:t>ΕΧΟΥΝ ΟΛΟΚΛΗΡΩΘΕΙ</a:t>
            </a:r>
          </a:p>
          <a:p>
            <a:pPr marL="457200" indent="-457200">
              <a:buFont typeface="+mj-lt"/>
              <a:buAutoNum type="arabicPeriod"/>
            </a:pPr>
            <a:r>
              <a:rPr lang="el-GR" sz="2000" dirty="0" smtClean="0"/>
              <a:t>Καθορισμός </a:t>
            </a:r>
            <a:r>
              <a:rPr lang="el-GR" sz="2000" dirty="0"/>
              <a:t>πλαισίου υλοποίησης του Έργου</a:t>
            </a:r>
          </a:p>
          <a:p>
            <a:pPr marL="457200" indent="-457200">
              <a:buFont typeface="+mj-lt"/>
              <a:buAutoNum type="arabicPeriod"/>
            </a:pPr>
            <a:r>
              <a:rPr lang="el-GR" sz="2000" dirty="0"/>
              <a:t>Δημιουργία πλάνου επικοινωνίας &amp; διαβούλευσης με εμπλεκόμενους φορείς &amp; πολίτες</a:t>
            </a:r>
          </a:p>
          <a:p>
            <a:pPr marL="457200" indent="-457200">
              <a:buFont typeface="+mj-lt"/>
              <a:buAutoNum type="arabicPeriod"/>
            </a:pPr>
            <a:r>
              <a:rPr lang="el-GR" sz="2000" dirty="0" smtClean="0"/>
              <a:t>Το πρώτο </a:t>
            </a:r>
            <a:r>
              <a:rPr lang="el-GR" sz="2000" dirty="0"/>
              <a:t>«</a:t>
            </a:r>
            <a:r>
              <a:rPr lang="el-GR" sz="2000" dirty="0" smtClean="0"/>
              <a:t>εργαλείο» </a:t>
            </a:r>
            <a:r>
              <a:rPr lang="el-GR" sz="2000" dirty="0"/>
              <a:t>επικοινωνίας &amp; διαβούλευσης </a:t>
            </a:r>
            <a:r>
              <a:rPr lang="el-GR" sz="2000" dirty="0" smtClean="0"/>
              <a:t>με τους πολίτες (</a:t>
            </a:r>
            <a:r>
              <a:rPr lang="el-GR" sz="2000" dirty="0" smtClean="0">
                <a:solidFill>
                  <a:srgbClr val="009999"/>
                </a:solidFill>
              </a:rPr>
              <a:t>αναρτημένο στον </a:t>
            </a:r>
            <a:r>
              <a:rPr lang="el-GR" sz="2000" dirty="0" err="1" smtClean="0">
                <a:solidFill>
                  <a:srgbClr val="009999"/>
                </a:solidFill>
              </a:rPr>
              <a:t>ιστότοπο</a:t>
            </a:r>
            <a:r>
              <a:rPr lang="el-GR" sz="2000" dirty="0" smtClean="0">
                <a:solidFill>
                  <a:srgbClr val="009999"/>
                </a:solidFill>
              </a:rPr>
              <a:t> του έργου</a:t>
            </a:r>
            <a:r>
              <a:rPr lang="el-GR" sz="2000" dirty="0" smtClean="0"/>
              <a:t>)</a:t>
            </a:r>
            <a:endParaRPr lang="el-GR" sz="2000" dirty="0"/>
          </a:p>
          <a:p>
            <a:pPr marL="457200" indent="-457200">
              <a:buFont typeface="+mj-lt"/>
              <a:buAutoNum type="arabicPeriod"/>
            </a:pPr>
            <a:r>
              <a:rPr lang="el-GR" sz="2000" dirty="0"/>
              <a:t>Ανασκόπηση προηγούμενων σχετικών </a:t>
            </a:r>
            <a:r>
              <a:rPr lang="el-GR" sz="2000" dirty="0" smtClean="0"/>
              <a:t>μελετών</a:t>
            </a:r>
          </a:p>
          <a:p>
            <a:pPr marL="0" indent="0">
              <a:buNone/>
            </a:pPr>
            <a:r>
              <a:rPr lang="el-GR" sz="2000" b="1" dirty="0" smtClean="0"/>
              <a:t>ΒΡΙΣΚΟΝΤΑΙ ΣΕ ΕΞΕΛΙΞΗ</a:t>
            </a:r>
            <a:endParaRPr lang="el-GR" sz="2000" b="1" dirty="0"/>
          </a:p>
          <a:p>
            <a:pPr marL="457200" indent="-457200">
              <a:buFont typeface="+mj-lt"/>
              <a:buAutoNum type="arabicPeriod"/>
            </a:pPr>
            <a:r>
              <a:rPr lang="el-GR" sz="2000" dirty="0"/>
              <a:t>Συλλογή δεδομένων από υφιστάμενες πηγές</a:t>
            </a:r>
          </a:p>
          <a:p>
            <a:pPr marL="457200" indent="-457200">
              <a:buFont typeface="+mj-lt"/>
              <a:buAutoNum type="arabicPeriod"/>
            </a:pPr>
            <a:r>
              <a:rPr lang="el-GR" sz="2000" dirty="0" smtClean="0"/>
              <a:t>Συλλογή </a:t>
            </a:r>
            <a:r>
              <a:rPr lang="el-GR" sz="2000" dirty="0"/>
              <a:t>πρωτογενών </a:t>
            </a:r>
            <a:r>
              <a:rPr lang="el-GR" sz="2000" dirty="0" smtClean="0"/>
              <a:t>δεδομένων, μέσω της πραγματοποίησης σειράς μετρήσεων</a:t>
            </a:r>
            <a:r>
              <a:rPr lang="el-GR" sz="2000" dirty="0"/>
              <a:t>, απογραφών, ερευνών</a:t>
            </a:r>
          </a:p>
          <a:p>
            <a:endParaRPr lang="el-GR" sz="2000" dirty="0"/>
          </a:p>
          <a:p>
            <a:endParaRPr lang="el-GR" sz="2000" dirty="0"/>
          </a:p>
          <a:p>
            <a:endParaRPr lang="el-GR" sz="2000" dirty="0"/>
          </a:p>
        </p:txBody>
      </p:sp>
    </p:spTree>
    <p:extLst>
      <p:ext uri="{BB962C8B-B14F-4D97-AF65-F5344CB8AC3E}">
        <p14:creationId xmlns:p14="http://schemas.microsoft.com/office/powerpoint/2010/main" val="638255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DDC34579-AAA7-E556-5A1A-FFB16AAF0BDC}"/>
              </a:ext>
            </a:extLst>
          </p:cNvPr>
          <p:cNvSpPr/>
          <p:nvPr/>
        </p:nvSpPr>
        <p:spPr>
          <a:xfrm>
            <a:off x="1873681" y="1834990"/>
            <a:ext cx="5278553" cy="318220"/>
          </a:xfrm>
          <a:prstGeom prst="rect">
            <a:avLst/>
          </a:pr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5 </a:t>
            </a:r>
            <a:r>
              <a:rPr lang="el-GR" sz="1364" dirty="0"/>
              <a:t>θέσεις</a:t>
            </a:r>
          </a:p>
        </p:txBody>
      </p:sp>
      <p:sp>
        <p:nvSpPr>
          <p:cNvPr id="29" name="Freeform: Shape 28">
            <a:extLst>
              <a:ext uri="{FF2B5EF4-FFF2-40B4-BE49-F238E27FC236}">
                <a16:creationId xmlns:a16="http://schemas.microsoft.com/office/drawing/2014/main" xmlns="" id="{6DFD36C7-0490-9F5C-9DEB-D06EADB6C59C}"/>
              </a:ext>
            </a:extLst>
          </p:cNvPr>
          <p:cNvSpPr/>
          <p:nvPr/>
        </p:nvSpPr>
        <p:spPr>
          <a:xfrm>
            <a:off x="2051720" y="1700808"/>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400" dirty="0"/>
              <a:t>Έρευνα </a:t>
            </a:r>
            <a:r>
              <a:rPr lang="el-GR" sz="1400" dirty="0" smtClean="0"/>
              <a:t>Π-Π Παρά την Οδό</a:t>
            </a:r>
            <a:endParaRPr lang="el-GR" sz="1400" dirty="0"/>
          </a:p>
        </p:txBody>
      </p:sp>
      <p:sp>
        <p:nvSpPr>
          <p:cNvPr id="30" name="Rectangle 29">
            <a:extLst>
              <a:ext uri="{FF2B5EF4-FFF2-40B4-BE49-F238E27FC236}">
                <a16:creationId xmlns:a16="http://schemas.microsoft.com/office/drawing/2014/main" xmlns="" id="{D76DD6FF-72B8-4577-9003-8FEEA6FD3E53}"/>
              </a:ext>
            </a:extLst>
          </p:cNvPr>
          <p:cNvSpPr/>
          <p:nvPr/>
        </p:nvSpPr>
        <p:spPr>
          <a:xfrm>
            <a:off x="1873681" y="2247354"/>
            <a:ext cx="5278553" cy="318220"/>
          </a:xfrm>
          <a:prstGeom prst="rect">
            <a:avLst/>
          </a:prstGeom>
        </p:spPr>
        <p:style>
          <a:lnRef idx="1">
            <a:schemeClr val="accent5">
              <a:hueOff val="-750949"/>
              <a:satOff val="-1935"/>
              <a:lumOff val="-130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300</a:t>
            </a:r>
            <a:r>
              <a:rPr lang="en-GB" sz="1364" dirty="0" smtClean="0"/>
              <a:t> </a:t>
            </a:r>
            <a:r>
              <a:rPr lang="el-GR" sz="1364" dirty="0"/>
              <a:t>συνεντεύξεις</a:t>
            </a:r>
            <a:endParaRPr lang="en-GB" sz="1364" dirty="0"/>
          </a:p>
        </p:txBody>
      </p:sp>
      <p:sp>
        <p:nvSpPr>
          <p:cNvPr id="31" name="Freeform: Shape 30">
            <a:extLst>
              <a:ext uri="{FF2B5EF4-FFF2-40B4-BE49-F238E27FC236}">
                <a16:creationId xmlns:a16="http://schemas.microsoft.com/office/drawing/2014/main" xmlns="" id="{46BA95F4-EC16-CC03-9D80-AA3F16F53882}"/>
              </a:ext>
            </a:extLst>
          </p:cNvPr>
          <p:cNvSpPr/>
          <p:nvPr/>
        </p:nvSpPr>
        <p:spPr>
          <a:xfrm>
            <a:off x="2051720" y="2113172"/>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50949"/>
              <a:satOff val="-1935"/>
              <a:lumOff val="-1307"/>
              <a:alphaOff val="0"/>
            </a:schemeClr>
          </a:fillRef>
          <a:effectRef idx="1">
            <a:schemeClr val="accent5">
              <a:hueOff val="-750949"/>
              <a:satOff val="-1935"/>
              <a:lumOff val="-1307"/>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400" dirty="0">
                <a:sym typeface="Wingdings" panose="05000000000000000000" pitchFamily="2" charset="2"/>
              </a:rPr>
              <a:t>Έρευνα Δεδηλωμένης Προτίμησης</a:t>
            </a:r>
            <a:endParaRPr lang="en-GB" sz="1400" dirty="0">
              <a:sym typeface="Wingdings" panose="05000000000000000000" pitchFamily="2" charset="2"/>
            </a:endParaRPr>
          </a:p>
        </p:txBody>
      </p:sp>
      <p:sp>
        <p:nvSpPr>
          <p:cNvPr id="32" name="Rectangle 31">
            <a:extLst>
              <a:ext uri="{FF2B5EF4-FFF2-40B4-BE49-F238E27FC236}">
                <a16:creationId xmlns:a16="http://schemas.microsoft.com/office/drawing/2014/main" xmlns="" id="{8A68698F-ED8E-C46C-B15C-71548B43B566}"/>
              </a:ext>
            </a:extLst>
          </p:cNvPr>
          <p:cNvSpPr/>
          <p:nvPr/>
        </p:nvSpPr>
        <p:spPr>
          <a:xfrm>
            <a:off x="1873681" y="2659717"/>
            <a:ext cx="5278553" cy="318220"/>
          </a:xfrm>
          <a:prstGeom prst="rect">
            <a:avLst/>
          </a:prstGeom>
        </p:spPr>
        <p:style>
          <a:lnRef idx="1">
            <a:schemeClr val="accent5">
              <a:hueOff val="-1501898"/>
              <a:satOff val="-3871"/>
              <a:lumOff val="-26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6</a:t>
            </a:r>
            <a:r>
              <a:rPr lang="en-GB" sz="1364" dirty="0" smtClean="0"/>
              <a:t> </a:t>
            </a:r>
            <a:r>
              <a:rPr lang="el-GR" sz="1364" dirty="0"/>
              <a:t>θέσεις</a:t>
            </a:r>
          </a:p>
        </p:txBody>
      </p:sp>
      <p:sp>
        <p:nvSpPr>
          <p:cNvPr id="33" name="Freeform: Shape 32">
            <a:extLst>
              <a:ext uri="{FF2B5EF4-FFF2-40B4-BE49-F238E27FC236}">
                <a16:creationId xmlns:a16="http://schemas.microsoft.com/office/drawing/2014/main" xmlns="" id="{501983F9-EE0D-F7D4-C768-6B31F07E495C}"/>
              </a:ext>
            </a:extLst>
          </p:cNvPr>
          <p:cNvSpPr/>
          <p:nvPr/>
        </p:nvSpPr>
        <p:spPr>
          <a:xfrm>
            <a:off x="2051720" y="2525535"/>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1501898"/>
              <a:satOff val="-3871"/>
              <a:lumOff val="-2614"/>
              <a:alphaOff val="0"/>
            </a:schemeClr>
          </a:fillRef>
          <a:effectRef idx="1">
            <a:schemeClr val="accent5">
              <a:hueOff val="-1501898"/>
              <a:satOff val="-3871"/>
              <a:lumOff val="-2614"/>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400" dirty="0">
                <a:sym typeface="Wingdings" panose="05000000000000000000" pitchFamily="2" charset="2"/>
              </a:rPr>
              <a:t>Έρευνα Πληρότητας Λεωφορείων</a:t>
            </a:r>
            <a:endParaRPr lang="en-GB" sz="1400" dirty="0">
              <a:sym typeface="Wingdings" panose="05000000000000000000" pitchFamily="2" charset="2"/>
            </a:endParaRPr>
          </a:p>
        </p:txBody>
      </p:sp>
      <p:sp>
        <p:nvSpPr>
          <p:cNvPr id="34" name="Rectangle 33">
            <a:extLst>
              <a:ext uri="{FF2B5EF4-FFF2-40B4-BE49-F238E27FC236}">
                <a16:creationId xmlns:a16="http://schemas.microsoft.com/office/drawing/2014/main" xmlns="" id="{B73864BF-3252-E3DB-3ADA-889F160AC4B0}"/>
              </a:ext>
            </a:extLst>
          </p:cNvPr>
          <p:cNvSpPr/>
          <p:nvPr/>
        </p:nvSpPr>
        <p:spPr>
          <a:xfrm>
            <a:off x="1873681" y="3072081"/>
            <a:ext cx="5278553" cy="318220"/>
          </a:xfrm>
          <a:prstGeom prst="rect">
            <a:avLst/>
          </a:prstGeom>
        </p:spPr>
        <p:style>
          <a:lnRef idx="1">
            <a:schemeClr val="accent5">
              <a:hueOff val="-2252848"/>
              <a:satOff val="-5806"/>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30</a:t>
            </a:r>
            <a:r>
              <a:rPr lang="en-GB" sz="1364" dirty="0" smtClean="0"/>
              <a:t> </a:t>
            </a:r>
            <a:r>
              <a:rPr lang="el-GR" sz="1364" dirty="0"/>
              <a:t>διασταυρώσεις</a:t>
            </a:r>
          </a:p>
        </p:txBody>
      </p:sp>
      <p:sp>
        <p:nvSpPr>
          <p:cNvPr id="35" name="Freeform: Shape 34">
            <a:extLst>
              <a:ext uri="{FF2B5EF4-FFF2-40B4-BE49-F238E27FC236}">
                <a16:creationId xmlns:a16="http://schemas.microsoft.com/office/drawing/2014/main" xmlns="" id="{EA529454-4098-B557-5760-0EA7FFDDE205}"/>
              </a:ext>
            </a:extLst>
          </p:cNvPr>
          <p:cNvSpPr/>
          <p:nvPr/>
        </p:nvSpPr>
        <p:spPr>
          <a:xfrm>
            <a:off x="2051720" y="2937899"/>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252848"/>
              <a:satOff val="-5806"/>
              <a:lumOff val="-3922"/>
              <a:alphaOff val="0"/>
            </a:schemeClr>
          </a:fillRef>
          <a:effectRef idx="1">
            <a:schemeClr val="accent5">
              <a:hueOff val="-2252848"/>
              <a:satOff val="-5806"/>
              <a:lumOff val="-3922"/>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400" dirty="0">
                <a:sym typeface="Wingdings" panose="05000000000000000000" pitchFamily="2" charset="2"/>
              </a:rPr>
              <a:t>Φόρτος Στρεφουσών Κινήσεων</a:t>
            </a:r>
            <a:endParaRPr lang="en-GB" sz="1400" dirty="0">
              <a:sym typeface="Wingdings" panose="05000000000000000000" pitchFamily="2" charset="2"/>
            </a:endParaRPr>
          </a:p>
        </p:txBody>
      </p:sp>
      <p:sp>
        <p:nvSpPr>
          <p:cNvPr id="36" name="Rectangle 35">
            <a:extLst>
              <a:ext uri="{FF2B5EF4-FFF2-40B4-BE49-F238E27FC236}">
                <a16:creationId xmlns:a16="http://schemas.microsoft.com/office/drawing/2014/main" xmlns="" id="{FF5C675E-05F6-9CD2-1328-1FE4FDDFD240}"/>
              </a:ext>
            </a:extLst>
          </p:cNvPr>
          <p:cNvSpPr/>
          <p:nvPr/>
        </p:nvSpPr>
        <p:spPr>
          <a:xfrm>
            <a:off x="1873681" y="3484444"/>
            <a:ext cx="5278553" cy="318220"/>
          </a:xfrm>
          <a:prstGeom prst="rect">
            <a:avLst/>
          </a:prstGeom>
        </p:spPr>
        <p:style>
          <a:lnRef idx="1">
            <a:schemeClr val="accent5">
              <a:hueOff val="-3003797"/>
              <a:satOff val="-7742"/>
              <a:lumOff val="-522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7</a:t>
            </a:r>
            <a:r>
              <a:rPr lang="en-GB" sz="1364" dirty="0" smtClean="0"/>
              <a:t> </a:t>
            </a:r>
            <a:r>
              <a:rPr lang="el-GR" sz="1364" dirty="0"/>
              <a:t>θέσεις</a:t>
            </a:r>
          </a:p>
        </p:txBody>
      </p:sp>
      <p:sp>
        <p:nvSpPr>
          <p:cNvPr id="37" name="Freeform: Shape 36">
            <a:extLst>
              <a:ext uri="{FF2B5EF4-FFF2-40B4-BE49-F238E27FC236}">
                <a16:creationId xmlns:a16="http://schemas.microsoft.com/office/drawing/2014/main" xmlns="" id="{A30919EC-F6F3-9635-CCE0-3DEA56080431}"/>
              </a:ext>
            </a:extLst>
          </p:cNvPr>
          <p:cNvSpPr/>
          <p:nvPr/>
        </p:nvSpPr>
        <p:spPr>
          <a:xfrm>
            <a:off x="2051720" y="3350262"/>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3003797"/>
              <a:satOff val="-7742"/>
              <a:lumOff val="-5229"/>
              <a:alphaOff val="0"/>
            </a:schemeClr>
          </a:fillRef>
          <a:effectRef idx="1">
            <a:schemeClr val="accent5">
              <a:hueOff val="-3003797"/>
              <a:satOff val="-7742"/>
              <a:lumOff val="-5229"/>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400" dirty="0">
                <a:sym typeface="Wingdings" panose="05000000000000000000" pitchFamily="2" charset="2"/>
              </a:rPr>
              <a:t>Φόρτος &amp; Σύνθεση Διατομών</a:t>
            </a:r>
            <a:endParaRPr lang="en-GB" sz="1400" dirty="0">
              <a:sym typeface="Wingdings" panose="05000000000000000000" pitchFamily="2" charset="2"/>
            </a:endParaRPr>
          </a:p>
        </p:txBody>
      </p:sp>
      <p:sp>
        <p:nvSpPr>
          <p:cNvPr id="38" name="Rectangle 37">
            <a:extLst>
              <a:ext uri="{FF2B5EF4-FFF2-40B4-BE49-F238E27FC236}">
                <a16:creationId xmlns:a16="http://schemas.microsoft.com/office/drawing/2014/main" xmlns="" id="{2A88DB68-4348-7934-7F3F-C1B6989C87B0}"/>
              </a:ext>
            </a:extLst>
          </p:cNvPr>
          <p:cNvSpPr/>
          <p:nvPr/>
        </p:nvSpPr>
        <p:spPr>
          <a:xfrm>
            <a:off x="1873681" y="3896808"/>
            <a:ext cx="5278553" cy="318220"/>
          </a:xfrm>
          <a:prstGeom prst="rect">
            <a:avLst/>
          </a:prstGeom>
        </p:spPr>
        <p:style>
          <a:lnRef idx="1">
            <a:schemeClr val="accent5">
              <a:hueOff val="-3754746"/>
              <a:satOff val="-9677"/>
              <a:lumOff val="-653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20</a:t>
            </a:r>
            <a:r>
              <a:rPr lang="en-GB" sz="1364" dirty="0" smtClean="0"/>
              <a:t> </a:t>
            </a:r>
            <a:r>
              <a:rPr lang="el-GR" sz="1364" dirty="0"/>
              <a:t>θέσεις</a:t>
            </a:r>
          </a:p>
        </p:txBody>
      </p:sp>
      <p:sp>
        <p:nvSpPr>
          <p:cNvPr id="39" name="Freeform: Shape 38">
            <a:extLst>
              <a:ext uri="{FF2B5EF4-FFF2-40B4-BE49-F238E27FC236}">
                <a16:creationId xmlns:a16="http://schemas.microsoft.com/office/drawing/2014/main" xmlns="" id="{D97CF475-3171-1CBE-CD14-19E109B85F2A}"/>
              </a:ext>
            </a:extLst>
          </p:cNvPr>
          <p:cNvSpPr/>
          <p:nvPr/>
        </p:nvSpPr>
        <p:spPr>
          <a:xfrm>
            <a:off x="2051720" y="3762626"/>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3754746"/>
              <a:satOff val="-9677"/>
              <a:lumOff val="-6536"/>
              <a:alphaOff val="0"/>
            </a:schemeClr>
          </a:fillRef>
          <a:effectRef idx="1">
            <a:schemeClr val="accent5">
              <a:hueOff val="-3754746"/>
              <a:satOff val="-9677"/>
              <a:lumOff val="-6536"/>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400" dirty="0">
                <a:sym typeface="Wingdings" panose="05000000000000000000" pitchFamily="2" charset="2"/>
              </a:rPr>
              <a:t>24ώρες Αυτόματες Μετρήσεις</a:t>
            </a:r>
            <a:endParaRPr lang="en-GB" sz="1400" dirty="0">
              <a:sym typeface="Wingdings" panose="05000000000000000000" pitchFamily="2" charset="2"/>
            </a:endParaRPr>
          </a:p>
        </p:txBody>
      </p:sp>
      <p:sp>
        <p:nvSpPr>
          <p:cNvPr id="40" name="Rectangle 39">
            <a:extLst>
              <a:ext uri="{FF2B5EF4-FFF2-40B4-BE49-F238E27FC236}">
                <a16:creationId xmlns:a16="http://schemas.microsoft.com/office/drawing/2014/main" xmlns="" id="{70445F65-7E4B-92AD-C5AF-F4C8E22BF468}"/>
              </a:ext>
            </a:extLst>
          </p:cNvPr>
          <p:cNvSpPr/>
          <p:nvPr/>
        </p:nvSpPr>
        <p:spPr>
          <a:xfrm>
            <a:off x="1873681" y="4309172"/>
            <a:ext cx="5278553" cy="318220"/>
          </a:xfrm>
          <a:prstGeom prst="rect">
            <a:avLst/>
          </a:prstGeom>
        </p:spPr>
        <p:style>
          <a:lnRef idx="1">
            <a:schemeClr val="accent5">
              <a:hueOff val="-4505695"/>
              <a:satOff val="-11613"/>
              <a:lumOff val="-784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4</a:t>
            </a:r>
            <a:r>
              <a:rPr lang="en-GB" sz="1364" dirty="0" smtClean="0"/>
              <a:t> </a:t>
            </a:r>
            <a:r>
              <a:rPr lang="el-GR" sz="1364" dirty="0"/>
              <a:t>θέσεις</a:t>
            </a:r>
          </a:p>
        </p:txBody>
      </p:sp>
      <p:sp>
        <p:nvSpPr>
          <p:cNvPr id="41" name="Freeform: Shape 40">
            <a:extLst>
              <a:ext uri="{FF2B5EF4-FFF2-40B4-BE49-F238E27FC236}">
                <a16:creationId xmlns:a16="http://schemas.microsoft.com/office/drawing/2014/main" xmlns="" id="{B48156A5-530D-0DFD-866D-C28B4BF49ED1}"/>
              </a:ext>
            </a:extLst>
          </p:cNvPr>
          <p:cNvSpPr/>
          <p:nvPr/>
        </p:nvSpPr>
        <p:spPr>
          <a:xfrm>
            <a:off x="2051720" y="4174990"/>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505695"/>
              <a:satOff val="-11613"/>
              <a:lumOff val="-7843"/>
              <a:alphaOff val="0"/>
            </a:schemeClr>
          </a:fillRef>
          <a:effectRef idx="1">
            <a:schemeClr val="accent5">
              <a:hueOff val="-4505695"/>
              <a:satOff val="-11613"/>
              <a:lumOff val="-7843"/>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400" dirty="0">
                <a:sym typeface="Wingdings" panose="05000000000000000000" pitchFamily="2" charset="2"/>
              </a:rPr>
              <a:t>Μετρήσεις Φόρτων Πεζών</a:t>
            </a:r>
            <a:endParaRPr lang="en-GB" sz="1400" dirty="0">
              <a:sym typeface="Wingdings" panose="05000000000000000000" pitchFamily="2" charset="2"/>
            </a:endParaRPr>
          </a:p>
        </p:txBody>
      </p:sp>
      <p:sp>
        <p:nvSpPr>
          <p:cNvPr id="42" name="Rectangle 41">
            <a:extLst>
              <a:ext uri="{FF2B5EF4-FFF2-40B4-BE49-F238E27FC236}">
                <a16:creationId xmlns:a16="http://schemas.microsoft.com/office/drawing/2014/main" xmlns="" id="{C9F71DD6-B349-2F7F-6D4B-118046B08F4D}"/>
              </a:ext>
            </a:extLst>
          </p:cNvPr>
          <p:cNvSpPr/>
          <p:nvPr/>
        </p:nvSpPr>
        <p:spPr>
          <a:xfrm>
            <a:off x="1873681" y="4721535"/>
            <a:ext cx="5278553" cy="318220"/>
          </a:xfrm>
          <a:prstGeom prst="rect">
            <a:avLst/>
          </a:prstGeom>
        </p:spPr>
        <p:style>
          <a:lnRef idx="1">
            <a:schemeClr val="accent5">
              <a:hueOff val="-5256644"/>
              <a:satOff val="-13548"/>
              <a:lumOff val="-915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5</a:t>
            </a:r>
            <a:r>
              <a:rPr lang="en-GB" sz="1364" dirty="0" smtClean="0"/>
              <a:t> </a:t>
            </a:r>
            <a:r>
              <a:rPr lang="el-GR" sz="1364" dirty="0" smtClean="0"/>
              <a:t>διαδρομές</a:t>
            </a:r>
            <a:endParaRPr lang="el-GR" sz="1364" dirty="0"/>
          </a:p>
        </p:txBody>
      </p:sp>
      <p:sp>
        <p:nvSpPr>
          <p:cNvPr id="43" name="Freeform: Shape 42">
            <a:extLst>
              <a:ext uri="{FF2B5EF4-FFF2-40B4-BE49-F238E27FC236}">
                <a16:creationId xmlns:a16="http://schemas.microsoft.com/office/drawing/2014/main" xmlns="" id="{EB2FDFE3-FC0A-46D1-6224-FDBEE7CFC269}"/>
              </a:ext>
            </a:extLst>
          </p:cNvPr>
          <p:cNvSpPr/>
          <p:nvPr/>
        </p:nvSpPr>
        <p:spPr>
          <a:xfrm>
            <a:off x="2051720" y="4587353"/>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5256644"/>
              <a:satOff val="-13548"/>
              <a:lumOff val="-9151"/>
              <a:alphaOff val="0"/>
            </a:schemeClr>
          </a:fillRef>
          <a:effectRef idx="1">
            <a:schemeClr val="accent5">
              <a:hueOff val="-5256644"/>
              <a:satOff val="-13548"/>
              <a:lumOff val="-9151"/>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400" dirty="0">
                <a:sym typeface="Wingdings" panose="05000000000000000000" pitchFamily="2" charset="2"/>
              </a:rPr>
              <a:t>Χρόνος Μετακίνησης με ΙΧ</a:t>
            </a:r>
            <a:endParaRPr lang="en-GB" sz="1400" dirty="0">
              <a:sym typeface="Wingdings" panose="05000000000000000000" pitchFamily="2" charset="2"/>
            </a:endParaRPr>
          </a:p>
        </p:txBody>
      </p:sp>
      <p:sp>
        <p:nvSpPr>
          <p:cNvPr id="44" name="Rectangle 43">
            <a:extLst>
              <a:ext uri="{FF2B5EF4-FFF2-40B4-BE49-F238E27FC236}">
                <a16:creationId xmlns:a16="http://schemas.microsoft.com/office/drawing/2014/main" xmlns="" id="{661DBE75-A166-645F-B6CC-941D26D6A9A0}"/>
              </a:ext>
            </a:extLst>
          </p:cNvPr>
          <p:cNvSpPr/>
          <p:nvPr/>
        </p:nvSpPr>
        <p:spPr>
          <a:xfrm>
            <a:off x="1873681" y="5133899"/>
            <a:ext cx="5278553" cy="318220"/>
          </a:xfrm>
          <a:prstGeom prst="rect">
            <a:avLst/>
          </a:prstGeom>
        </p:spPr>
        <p:style>
          <a:lnRef idx="1">
            <a:schemeClr val="accent5">
              <a:hueOff val="-6007594"/>
              <a:satOff val="-15484"/>
              <a:lumOff val="-1045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a:t>5</a:t>
            </a:r>
            <a:r>
              <a:rPr lang="en-GB" sz="1364" dirty="0" smtClean="0"/>
              <a:t> </a:t>
            </a:r>
            <a:r>
              <a:rPr lang="el-GR" sz="1364" dirty="0" smtClean="0"/>
              <a:t>διαδρομές </a:t>
            </a:r>
            <a:endParaRPr lang="el-GR" sz="1364" dirty="0"/>
          </a:p>
        </p:txBody>
      </p:sp>
      <p:sp>
        <p:nvSpPr>
          <p:cNvPr id="45" name="Freeform: Shape 44">
            <a:extLst>
              <a:ext uri="{FF2B5EF4-FFF2-40B4-BE49-F238E27FC236}">
                <a16:creationId xmlns:a16="http://schemas.microsoft.com/office/drawing/2014/main" xmlns="" id="{A1F38183-34A2-98F3-3975-CD1A0B214BCC}"/>
              </a:ext>
            </a:extLst>
          </p:cNvPr>
          <p:cNvSpPr/>
          <p:nvPr/>
        </p:nvSpPr>
        <p:spPr>
          <a:xfrm>
            <a:off x="2051720" y="4999717"/>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6007594"/>
              <a:satOff val="-15484"/>
              <a:lumOff val="-10458"/>
              <a:alphaOff val="0"/>
            </a:schemeClr>
          </a:fillRef>
          <a:effectRef idx="1">
            <a:schemeClr val="accent5">
              <a:hueOff val="-6007594"/>
              <a:satOff val="-15484"/>
              <a:lumOff val="-10458"/>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400" dirty="0">
                <a:sym typeface="Wingdings" panose="05000000000000000000" pitchFamily="2" charset="2"/>
              </a:rPr>
              <a:t>Έρευνες </a:t>
            </a:r>
            <a:r>
              <a:rPr lang="el-GR" sz="1400" dirty="0" smtClean="0">
                <a:sym typeface="Wingdings" panose="05000000000000000000" pitchFamily="2" charset="2"/>
              </a:rPr>
              <a:t>Στάθμευσης παρά την οδό</a:t>
            </a:r>
            <a:endParaRPr lang="en-GB" sz="1400" dirty="0">
              <a:sym typeface="Wingdings" panose="05000000000000000000" pitchFamily="2" charset="2"/>
            </a:endParaRPr>
          </a:p>
        </p:txBody>
      </p:sp>
      <p:sp>
        <p:nvSpPr>
          <p:cNvPr id="25" name="Τίτλος 1"/>
          <p:cNvSpPr>
            <a:spLocks noGrp="1"/>
          </p:cNvSpPr>
          <p:nvPr>
            <p:ph type="title"/>
          </p:nvPr>
        </p:nvSpPr>
        <p:spPr>
          <a:xfrm>
            <a:off x="1110444" y="476672"/>
            <a:ext cx="6923112" cy="736601"/>
          </a:xfrm>
        </p:spPr>
        <p:txBody>
          <a:bodyPr>
            <a:noAutofit/>
          </a:bodyPr>
          <a:lstStyle/>
          <a:p>
            <a:r>
              <a:rPr lang="el-GR" dirty="0"/>
              <a:t>Συλλογή Πρωτογενών </a:t>
            </a:r>
            <a:r>
              <a:rPr lang="el-GR" dirty="0" smtClean="0"/>
              <a:t>δεδομένων</a:t>
            </a:r>
            <a:br>
              <a:rPr lang="el-GR" dirty="0" smtClean="0"/>
            </a:br>
            <a:r>
              <a:rPr lang="el-GR" sz="2000" b="1" dirty="0">
                <a:solidFill>
                  <a:srgbClr val="009999"/>
                </a:solidFill>
                <a:latin typeface="+mn-lt"/>
                <a:ea typeface="+mn-ea"/>
                <a:cs typeface="+mn-cs"/>
              </a:rPr>
              <a:t>ΤΥΠΙΚΗΣ ΠΕΡΙΟΔΟΥ</a:t>
            </a:r>
          </a:p>
        </p:txBody>
      </p:sp>
      <p:sp>
        <p:nvSpPr>
          <p:cNvPr id="26" name="Rectangle 27">
            <a:extLst>
              <a:ext uri="{FF2B5EF4-FFF2-40B4-BE49-F238E27FC236}">
                <a16:creationId xmlns:a16="http://schemas.microsoft.com/office/drawing/2014/main" xmlns="" id="{DDC34579-AAA7-E556-5A1A-FFB16AAF0BDC}"/>
              </a:ext>
            </a:extLst>
          </p:cNvPr>
          <p:cNvSpPr/>
          <p:nvPr/>
        </p:nvSpPr>
        <p:spPr>
          <a:xfrm>
            <a:off x="1873681" y="1383525"/>
            <a:ext cx="5278553" cy="318220"/>
          </a:xfrm>
          <a:prstGeom prst="rect">
            <a:avLst/>
          </a:pr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1.000</a:t>
            </a:r>
            <a:r>
              <a:rPr lang="en-GB" sz="1364" dirty="0" smtClean="0"/>
              <a:t> </a:t>
            </a:r>
            <a:r>
              <a:rPr lang="el-GR" sz="1364" dirty="0"/>
              <a:t>νοικοκυριά</a:t>
            </a:r>
          </a:p>
        </p:txBody>
      </p:sp>
      <p:sp>
        <p:nvSpPr>
          <p:cNvPr id="27" name="Freeform: Shape 28">
            <a:extLst>
              <a:ext uri="{FF2B5EF4-FFF2-40B4-BE49-F238E27FC236}">
                <a16:creationId xmlns:a16="http://schemas.microsoft.com/office/drawing/2014/main" xmlns="" id="{6DFD36C7-0490-9F5C-9DEB-D06EADB6C59C}"/>
              </a:ext>
            </a:extLst>
          </p:cNvPr>
          <p:cNvSpPr/>
          <p:nvPr/>
        </p:nvSpPr>
        <p:spPr>
          <a:xfrm>
            <a:off x="2051720" y="1249343"/>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solidFill>
            <a:schemeClr val="accent5">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400" dirty="0"/>
              <a:t>Έρευνα </a:t>
            </a:r>
            <a:r>
              <a:rPr lang="el-GR" sz="1400" dirty="0" smtClean="0"/>
              <a:t>Π-Π σε </a:t>
            </a:r>
            <a:r>
              <a:rPr lang="el-GR" sz="1400" dirty="0"/>
              <a:t>Νοικοκυριά</a:t>
            </a:r>
          </a:p>
        </p:txBody>
      </p:sp>
      <p:sp>
        <p:nvSpPr>
          <p:cNvPr id="48" name="Rectangle 45">
            <a:extLst>
              <a:ext uri="{FF2B5EF4-FFF2-40B4-BE49-F238E27FC236}">
                <a16:creationId xmlns:a16="http://schemas.microsoft.com/office/drawing/2014/main" xmlns="" id="{F858E014-C4D8-51C1-19CE-11CAAD9C2FD9}"/>
              </a:ext>
            </a:extLst>
          </p:cNvPr>
          <p:cNvSpPr/>
          <p:nvPr/>
        </p:nvSpPr>
        <p:spPr>
          <a:xfrm>
            <a:off x="1891615" y="5958627"/>
            <a:ext cx="5278553" cy="318220"/>
          </a:xfrm>
          <a:prstGeom prst="rect">
            <a:avLst/>
          </a:prstGeom>
        </p:spPr>
        <p:style>
          <a:lnRef idx="1">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6 διαδρομές</a:t>
            </a:r>
            <a:endParaRPr lang="el-GR" sz="1364" dirty="0"/>
          </a:p>
        </p:txBody>
      </p:sp>
      <p:sp>
        <p:nvSpPr>
          <p:cNvPr id="49" name="Freeform: Shape 46">
            <a:extLst>
              <a:ext uri="{FF2B5EF4-FFF2-40B4-BE49-F238E27FC236}">
                <a16:creationId xmlns:a16="http://schemas.microsoft.com/office/drawing/2014/main" xmlns="" id="{8E882097-DC85-F963-D539-380A405974AF}"/>
              </a:ext>
            </a:extLst>
          </p:cNvPr>
          <p:cNvSpPr/>
          <p:nvPr/>
        </p:nvSpPr>
        <p:spPr>
          <a:xfrm>
            <a:off x="2069654" y="5824445"/>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gradFill>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6"/>
              </a:gs>
            </a:gsLst>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6758543"/>
              <a:satOff val="-17419"/>
              <a:lumOff val="-11765"/>
              <a:alphaOff val="0"/>
            </a:schemeClr>
          </a:fillRef>
          <a:effectRef idx="1">
            <a:schemeClr val="accent5">
              <a:hueOff val="-6758543"/>
              <a:satOff val="-17419"/>
              <a:lumOff val="-11765"/>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300" dirty="0" smtClean="0">
                <a:sym typeface="Wingdings" panose="05000000000000000000" pitchFamily="2" charset="2"/>
              </a:rPr>
              <a:t>Επιβατική Κίνηση &amp; Υπηρεσίες Λεωφορείων</a:t>
            </a:r>
            <a:endParaRPr lang="el-GR" sz="1300" dirty="0"/>
          </a:p>
        </p:txBody>
      </p:sp>
      <p:sp>
        <p:nvSpPr>
          <p:cNvPr id="50" name="Rectangle 43">
            <a:extLst>
              <a:ext uri="{FF2B5EF4-FFF2-40B4-BE49-F238E27FC236}">
                <a16:creationId xmlns:a16="http://schemas.microsoft.com/office/drawing/2014/main" xmlns="" id="{661DBE75-A166-645F-B6CC-941D26D6A9A0}"/>
              </a:ext>
            </a:extLst>
          </p:cNvPr>
          <p:cNvSpPr/>
          <p:nvPr/>
        </p:nvSpPr>
        <p:spPr>
          <a:xfrm>
            <a:off x="1891615" y="5546263"/>
            <a:ext cx="5278553" cy="318220"/>
          </a:xfrm>
          <a:prstGeom prst="rect">
            <a:avLst/>
          </a:prstGeom>
        </p:spPr>
        <p:style>
          <a:lnRef idx="1">
            <a:schemeClr val="accent5">
              <a:hueOff val="-6007594"/>
              <a:satOff val="-15484"/>
              <a:lumOff val="-1045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10 σταθμοί </a:t>
            </a:r>
            <a:endParaRPr lang="el-GR" sz="1364" dirty="0"/>
          </a:p>
        </p:txBody>
      </p:sp>
      <p:sp>
        <p:nvSpPr>
          <p:cNvPr id="51" name="Freeform: Shape 44">
            <a:extLst>
              <a:ext uri="{FF2B5EF4-FFF2-40B4-BE49-F238E27FC236}">
                <a16:creationId xmlns:a16="http://schemas.microsoft.com/office/drawing/2014/main" xmlns="" id="{A1F38183-34A2-98F3-3975-CD1A0B214BCC}"/>
              </a:ext>
            </a:extLst>
          </p:cNvPr>
          <p:cNvSpPr/>
          <p:nvPr/>
        </p:nvSpPr>
        <p:spPr>
          <a:xfrm>
            <a:off x="2069654" y="5412081"/>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6007594"/>
              <a:satOff val="-15484"/>
              <a:lumOff val="-10458"/>
              <a:alphaOff val="0"/>
            </a:schemeClr>
          </a:fillRef>
          <a:effectRef idx="1">
            <a:schemeClr val="accent5">
              <a:hueOff val="-6007594"/>
              <a:satOff val="-15484"/>
              <a:lumOff val="-10458"/>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400" dirty="0">
                <a:sym typeface="Wingdings" panose="05000000000000000000" pitchFamily="2" charset="2"/>
              </a:rPr>
              <a:t>Έρευνες </a:t>
            </a:r>
            <a:r>
              <a:rPr lang="el-GR" sz="1400" dirty="0" smtClean="0">
                <a:sym typeface="Wingdings" panose="05000000000000000000" pitchFamily="2" charset="2"/>
              </a:rPr>
              <a:t>Στάθμευσης εκτός οδού</a:t>
            </a:r>
            <a:endParaRPr lang="en-GB" sz="1400" dirty="0">
              <a:sym typeface="Wingdings" panose="05000000000000000000" pitchFamily="2" charset="2"/>
            </a:endParaRPr>
          </a:p>
        </p:txBody>
      </p:sp>
    </p:spTree>
    <p:extLst>
      <p:ext uri="{BB962C8B-B14F-4D97-AF65-F5344CB8AC3E}">
        <p14:creationId xmlns:p14="http://schemas.microsoft.com/office/powerpoint/2010/main" val="2908994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DDC34579-AAA7-E556-5A1A-FFB16AAF0BDC}"/>
              </a:ext>
            </a:extLst>
          </p:cNvPr>
          <p:cNvSpPr/>
          <p:nvPr/>
        </p:nvSpPr>
        <p:spPr>
          <a:xfrm>
            <a:off x="1873681" y="1834990"/>
            <a:ext cx="5278553" cy="318220"/>
          </a:xfrm>
          <a:prstGeom prst="rect">
            <a:avLst/>
          </a:pr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a:t>
            </a:r>
            <a:endParaRPr lang="el-GR" sz="1364" dirty="0"/>
          </a:p>
        </p:txBody>
      </p:sp>
      <p:sp>
        <p:nvSpPr>
          <p:cNvPr id="29" name="Freeform: Shape 28">
            <a:extLst>
              <a:ext uri="{FF2B5EF4-FFF2-40B4-BE49-F238E27FC236}">
                <a16:creationId xmlns:a16="http://schemas.microsoft.com/office/drawing/2014/main" xmlns="" id="{6DFD36C7-0490-9F5C-9DEB-D06EADB6C59C}"/>
              </a:ext>
            </a:extLst>
          </p:cNvPr>
          <p:cNvSpPr/>
          <p:nvPr/>
        </p:nvSpPr>
        <p:spPr>
          <a:xfrm>
            <a:off x="2051720" y="1700808"/>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400" dirty="0"/>
              <a:t>Έρευνα </a:t>
            </a:r>
            <a:r>
              <a:rPr lang="el-GR" sz="1400" dirty="0" smtClean="0"/>
              <a:t>Π-Π Παρά την Οδό</a:t>
            </a:r>
            <a:endParaRPr lang="el-GR" sz="1400" dirty="0"/>
          </a:p>
        </p:txBody>
      </p:sp>
      <p:sp>
        <p:nvSpPr>
          <p:cNvPr id="30" name="Rectangle 29">
            <a:extLst>
              <a:ext uri="{FF2B5EF4-FFF2-40B4-BE49-F238E27FC236}">
                <a16:creationId xmlns:a16="http://schemas.microsoft.com/office/drawing/2014/main" xmlns="" id="{D76DD6FF-72B8-4577-9003-8FEEA6FD3E53}"/>
              </a:ext>
            </a:extLst>
          </p:cNvPr>
          <p:cNvSpPr/>
          <p:nvPr/>
        </p:nvSpPr>
        <p:spPr>
          <a:xfrm>
            <a:off x="1873681" y="2247354"/>
            <a:ext cx="5278553" cy="318220"/>
          </a:xfrm>
          <a:prstGeom prst="rect">
            <a:avLst/>
          </a:prstGeom>
        </p:spPr>
        <p:style>
          <a:lnRef idx="1">
            <a:schemeClr val="accent5">
              <a:hueOff val="-750949"/>
              <a:satOff val="-1935"/>
              <a:lumOff val="-130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a:t>
            </a:r>
            <a:endParaRPr lang="en-GB" sz="1364" dirty="0"/>
          </a:p>
        </p:txBody>
      </p:sp>
      <p:sp>
        <p:nvSpPr>
          <p:cNvPr id="31" name="Freeform: Shape 30">
            <a:extLst>
              <a:ext uri="{FF2B5EF4-FFF2-40B4-BE49-F238E27FC236}">
                <a16:creationId xmlns:a16="http://schemas.microsoft.com/office/drawing/2014/main" xmlns="" id="{46BA95F4-EC16-CC03-9D80-AA3F16F53882}"/>
              </a:ext>
            </a:extLst>
          </p:cNvPr>
          <p:cNvSpPr/>
          <p:nvPr/>
        </p:nvSpPr>
        <p:spPr>
          <a:xfrm>
            <a:off x="2051720" y="2113172"/>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750949"/>
              <a:satOff val="-1935"/>
              <a:lumOff val="-1307"/>
              <a:alphaOff val="0"/>
            </a:schemeClr>
          </a:fillRef>
          <a:effectRef idx="1">
            <a:schemeClr val="accent5">
              <a:hueOff val="-750949"/>
              <a:satOff val="-1935"/>
              <a:lumOff val="-1307"/>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400" dirty="0">
                <a:sym typeface="Wingdings" panose="05000000000000000000" pitchFamily="2" charset="2"/>
              </a:rPr>
              <a:t>Έρευνα Δεδηλωμένης Προτίμησης</a:t>
            </a:r>
            <a:endParaRPr lang="en-GB" sz="1400" dirty="0">
              <a:sym typeface="Wingdings" panose="05000000000000000000" pitchFamily="2" charset="2"/>
            </a:endParaRPr>
          </a:p>
        </p:txBody>
      </p:sp>
      <p:sp>
        <p:nvSpPr>
          <p:cNvPr id="32" name="Rectangle 31">
            <a:extLst>
              <a:ext uri="{FF2B5EF4-FFF2-40B4-BE49-F238E27FC236}">
                <a16:creationId xmlns:a16="http://schemas.microsoft.com/office/drawing/2014/main" xmlns="" id="{8A68698F-ED8E-C46C-B15C-71548B43B566}"/>
              </a:ext>
            </a:extLst>
          </p:cNvPr>
          <p:cNvSpPr/>
          <p:nvPr/>
        </p:nvSpPr>
        <p:spPr>
          <a:xfrm>
            <a:off x="1873681" y="2659717"/>
            <a:ext cx="5278553" cy="318220"/>
          </a:xfrm>
          <a:prstGeom prst="rect">
            <a:avLst/>
          </a:prstGeom>
        </p:spPr>
        <p:style>
          <a:lnRef idx="1">
            <a:schemeClr val="accent5">
              <a:hueOff val="-1501898"/>
              <a:satOff val="-3871"/>
              <a:lumOff val="-26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a:t>
            </a:r>
            <a:endParaRPr lang="el-GR" sz="1364" dirty="0"/>
          </a:p>
        </p:txBody>
      </p:sp>
      <p:sp>
        <p:nvSpPr>
          <p:cNvPr id="33" name="Freeform: Shape 32">
            <a:extLst>
              <a:ext uri="{FF2B5EF4-FFF2-40B4-BE49-F238E27FC236}">
                <a16:creationId xmlns:a16="http://schemas.microsoft.com/office/drawing/2014/main" xmlns="" id="{501983F9-EE0D-F7D4-C768-6B31F07E495C}"/>
              </a:ext>
            </a:extLst>
          </p:cNvPr>
          <p:cNvSpPr/>
          <p:nvPr/>
        </p:nvSpPr>
        <p:spPr>
          <a:xfrm>
            <a:off x="2051720" y="2525535"/>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1501898"/>
              <a:satOff val="-3871"/>
              <a:lumOff val="-2614"/>
              <a:alphaOff val="0"/>
            </a:schemeClr>
          </a:fillRef>
          <a:effectRef idx="1">
            <a:schemeClr val="accent5">
              <a:hueOff val="-1501898"/>
              <a:satOff val="-3871"/>
              <a:lumOff val="-2614"/>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400" dirty="0">
                <a:sym typeface="Wingdings" panose="05000000000000000000" pitchFamily="2" charset="2"/>
              </a:rPr>
              <a:t>Έρευνα Πληρότητας Λεωφορείων</a:t>
            </a:r>
            <a:endParaRPr lang="en-GB" sz="1400" dirty="0">
              <a:sym typeface="Wingdings" panose="05000000000000000000" pitchFamily="2" charset="2"/>
            </a:endParaRPr>
          </a:p>
        </p:txBody>
      </p:sp>
      <p:sp>
        <p:nvSpPr>
          <p:cNvPr id="34" name="Rectangle 33">
            <a:extLst>
              <a:ext uri="{FF2B5EF4-FFF2-40B4-BE49-F238E27FC236}">
                <a16:creationId xmlns:a16="http://schemas.microsoft.com/office/drawing/2014/main" xmlns="" id="{B73864BF-3252-E3DB-3ADA-889F160AC4B0}"/>
              </a:ext>
            </a:extLst>
          </p:cNvPr>
          <p:cNvSpPr/>
          <p:nvPr/>
        </p:nvSpPr>
        <p:spPr>
          <a:xfrm>
            <a:off x="1873681" y="3072081"/>
            <a:ext cx="5278553" cy="318220"/>
          </a:xfrm>
          <a:prstGeom prst="rect">
            <a:avLst/>
          </a:prstGeom>
        </p:spPr>
        <p:style>
          <a:lnRef idx="1">
            <a:schemeClr val="accent5">
              <a:hueOff val="-2252848"/>
              <a:satOff val="-5806"/>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a:t>
            </a:r>
            <a:endParaRPr lang="el-GR" sz="1364" dirty="0"/>
          </a:p>
        </p:txBody>
      </p:sp>
      <p:sp>
        <p:nvSpPr>
          <p:cNvPr id="35" name="Freeform: Shape 34">
            <a:extLst>
              <a:ext uri="{FF2B5EF4-FFF2-40B4-BE49-F238E27FC236}">
                <a16:creationId xmlns:a16="http://schemas.microsoft.com/office/drawing/2014/main" xmlns="" id="{EA529454-4098-B557-5760-0EA7FFDDE205}"/>
              </a:ext>
            </a:extLst>
          </p:cNvPr>
          <p:cNvSpPr/>
          <p:nvPr/>
        </p:nvSpPr>
        <p:spPr>
          <a:xfrm>
            <a:off x="2051720" y="2937899"/>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2252848"/>
              <a:satOff val="-5806"/>
              <a:lumOff val="-3922"/>
              <a:alphaOff val="0"/>
            </a:schemeClr>
          </a:fillRef>
          <a:effectRef idx="1">
            <a:schemeClr val="accent5">
              <a:hueOff val="-2252848"/>
              <a:satOff val="-5806"/>
              <a:lumOff val="-3922"/>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400" dirty="0">
                <a:sym typeface="Wingdings" panose="05000000000000000000" pitchFamily="2" charset="2"/>
              </a:rPr>
              <a:t>Φόρτος Στρεφουσών Κινήσεων</a:t>
            </a:r>
            <a:endParaRPr lang="en-GB" sz="1400" dirty="0">
              <a:sym typeface="Wingdings" panose="05000000000000000000" pitchFamily="2" charset="2"/>
            </a:endParaRPr>
          </a:p>
        </p:txBody>
      </p:sp>
      <p:sp>
        <p:nvSpPr>
          <p:cNvPr id="36" name="Rectangle 35">
            <a:extLst>
              <a:ext uri="{FF2B5EF4-FFF2-40B4-BE49-F238E27FC236}">
                <a16:creationId xmlns:a16="http://schemas.microsoft.com/office/drawing/2014/main" xmlns="" id="{FF5C675E-05F6-9CD2-1328-1FE4FDDFD240}"/>
              </a:ext>
            </a:extLst>
          </p:cNvPr>
          <p:cNvSpPr/>
          <p:nvPr/>
        </p:nvSpPr>
        <p:spPr>
          <a:xfrm>
            <a:off x="1873681" y="3484444"/>
            <a:ext cx="5278553" cy="318220"/>
          </a:xfrm>
          <a:prstGeom prst="rect">
            <a:avLst/>
          </a:prstGeom>
        </p:spPr>
        <p:style>
          <a:lnRef idx="1">
            <a:schemeClr val="accent5">
              <a:hueOff val="-3003797"/>
              <a:satOff val="-7742"/>
              <a:lumOff val="-522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a:t>
            </a:r>
            <a:endParaRPr lang="el-GR" sz="1364" dirty="0"/>
          </a:p>
        </p:txBody>
      </p:sp>
      <p:sp>
        <p:nvSpPr>
          <p:cNvPr id="37" name="Freeform: Shape 36">
            <a:extLst>
              <a:ext uri="{FF2B5EF4-FFF2-40B4-BE49-F238E27FC236}">
                <a16:creationId xmlns:a16="http://schemas.microsoft.com/office/drawing/2014/main" xmlns="" id="{A30919EC-F6F3-9635-CCE0-3DEA56080431}"/>
              </a:ext>
            </a:extLst>
          </p:cNvPr>
          <p:cNvSpPr/>
          <p:nvPr/>
        </p:nvSpPr>
        <p:spPr>
          <a:xfrm>
            <a:off x="2051720" y="3350262"/>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3003797"/>
              <a:satOff val="-7742"/>
              <a:lumOff val="-5229"/>
              <a:alphaOff val="0"/>
            </a:schemeClr>
          </a:fillRef>
          <a:effectRef idx="1">
            <a:schemeClr val="accent5">
              <a:hueOff val="-3003797"/>
              <a:satOff val="-7742"/>
              <a:lumOff val="-5229"/>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400" dirty="0">
                <a:sym typeface="Wingdings" panose="05000000000000000000" pitchFamily="2" charset="2"/>
              </a:rPr>
              <a:t>Φόρτος &amp; Σύνθεση Διατομών</a:t>
            </a:r>
            <a:endParaRPr lang="en-GB" sz="1400" dirty="0">
              <a:sym typeface="Wingdings" panose="05000000000000000000" pitchFamily="2" charset="2"/>
            </a:endParaRPr>
          </a:p>
        </p:txBody>
      </p:sp>
      <p:sp>
        <p:nvSpPr>
          <p:cNvPr id="38" name="Rectangle 37">
            <a:extLst>
              <a:ext uri="{FF2B5EF4-FFF2-40B4-BE49-F238E27FC236}">
                <a16:creationId xmlns:a16="http://schemas.microsoft.com/office/drawing/2014/main" xmlns="" id="{2A88DB68-4348-7934-7F3F-C1B6989C87B0}"/>
              </a:ext>
            </a:extLst>
          </p:cNvPr>
          <p:cNvSpPr/>
          <p:nvPr/>
        </p:nvSpPr>
        <p:spPr>
          <a:xfrm>
            <a:off x="1873681" y="3896808"/>
            <a:ext cx="5278553" cy="318220"/>
          </a:xfrm>
          <a:prstGeom prst="rect">
            <a:avLst/>
          </a:prstGeom>
        </p:spPr>
        <p:style>
          <a:lnRef idx="1">
            <a:schemeClr val="accent5">
              <a:hueOff val="-3754746"/>
              <a:satOff val="-9677"/>
              <a:lumOff val="-653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6</a:t>
            </a:r>
            <a:r>
              <a:rPr lang="en-GB" sz="1364" dirty="0" smtClean="0"/>
              <a:t> </a:t>
            </a:r>
            <a:r>
              <a:rPr lang="el-GR" sz="1364" dirty="0"/>
              <a:t>θέσεις</a:t>
            </a:r>
          </a:p>
        </p:txBody>
      </p:sp>
      <p:sp>
        <p:nvSpPr>
          <p:cNvPr id="39" name="Freeform: Shape 38">
            <a:extLst>
              <a:ext uri="{FF2B5EF4-FFF2-40B4-BE49-F238E27FC236}">
                <a16:creationId xmlns:a16="http://schemas.microsoft.com/office/drawing/2014/main" xmlns="" id="{D97CF475-3171-1CBE-CD14-19E109B85F2A}"/>
              </a:ext>
            </a:extLst>
          </p:cNvPr>
          <p:cNvSpPr/>
          <p:nvPr/>
        </p:nvSpPr>
        <p:spPr>
          <a:xfrm>
            <a:off x="2051720" y="3762626"/>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3754746"/>
              <a:satOff val="-9677"/>
              <a:lumOff val="-6536"/>
              <a:alphaOff val="0"/>
            </a:schemeClr>
          </a:fillRef>
          <a:effectRef idx="1">
            <a:schemeClr val="accent5">
              <a:hueOff val="-3754746"/>
              <a:satOff val="-9677"/>
              <a:lumOff val="-6536"/>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400" dirty="0">
                <a:sym typeface="Wingdings" panose="05000000000000000000" pitchFamily="2" charset="2"/>
              </a:rPr>
              <a:t>24ώρες Αυτόματες Μετρήσεις</a:t>
            </a:r>
            <a:endParaRPr lang="en-GB" sz="1400" dirty="0">
              <a:sym typeface="Wingdings" panose="05000000000000000000" pitchFamily="2" charset="2"/>
            </a:endParaRPr>
          </a:p>
        </p:txBody>
      </p:sp>
      <p:sp>
        <p:nvSpPr>
          <p:cNvPr id="40" name="Rectangle 39">
            <a:extLst>
              <a:ext uri="{FF2B5EF4-FFF2-40B4-BE49-F238E27FC236}">
                <a16:creationId xmlns:a16="http://schemas.microsoft.com/office/drawing/2014/main" xmlns="" id="{70445F65-7E4B-92AD-C5AF-F4C8E22BF468}"/>
              </a:ext>
            </a:extLst>
          </p:cNvPr>
          <p:cNvSpPr/>
          <p:nvPr/>
        </p:nvSpPr>
        <p:spPr>
          <a:xfrm>
            <a:off x="1873681" y="4309172"/>
            <a:ext cx="5278553" cy="318220"/>
          </a:xfrm>
          <a:prstGeom prst="rect">
            <a:avLst/>
          </a:prstGeom>
        </p:spPr>
        <p:style>
          <a:lnRef idx="1">
            <a:schemeClr val="accent5">
              <a:hueOff val="-4505695"/>
              <a:satOff val="-11613"/>
              <a:lumOff val="-784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2</a:t>
            </a:r>
            <a:r>
              <a:rPr lang="en-GB" sz="1364" dirty="0" smtClean="0"/>
              <a:t> </a:t>
            </a:r>
            <a:r>
              <a:rPr lang="el-GR" sz="1364" dirty="0"/>
              <a:t>θέσεις</a:t>
            </a:r>
          </a:p>
        </p:txBody>
      </p:sp>
      <p:sp>
        <p:nvSpPr>
          <p:cNvPr id="41" name="Freeform: Shape 40">
            <a:extLst>
              <a:ext uri="{FF2B5EF4-FFF2-40B4-BE49-F238E27FC236}">
                <a16:creationId xmlns:a16="http://schemas.microsoft.com/office/drawing/2014/main" xmlns="" id="{B48156A5-530D-0DFD-866D-C28B4BF49ED1}"/>
              </a:ext>
            </a:extLst>
          </p:cNvPr>
          <p:cNvSpPr/>
          <p:nvPr/>
        </p:nvSpPr>
        <p:spPr>
          <a:xfrm>
            <a:off x="2051720" y="4174990"/>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4505695"/>
              <a:satOff val="-11613"/>
              <a:lumOff val="-7843"/>
              <a:alphaOff val="0"/>
            </a:schemeClr>
          </a:fillRef>
          <a:effectRef idx="1">
            <a:schemeClr val="accent5">
              <a:hueOff val="-4505695"/>
              <a:satOff val="-11613"/>
              <a:lumOff val="-7843"/>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400" dirty="0">
                <a:sym typeface="Wingdings" panose="05000000000000000000" pitchFamily="2" charset="2"/>
              </a:rPr>
              <a:t>Μετρήσεις Φόρτων Πεζών</a:t>
            </a:r>
            <a:endParaRPr lang="en-GB" sz="1400" dirty="0">
              <a:sym typeface="Wingdings" panose="05000000000000000000" pitchFamily="2" charset="2"/>
            </a:endParaRPr>
          </a:p>
        </p:txBody>
      </p:sp>
      <p:sp>
        <p:nvSpPr>
          <p:cNvPr id="42" name="Rectangle 41">
            <a:extLst>
              <a:ext uri="{FF2B5EF4-FFF2-40B4-BE49-F238E27FC236}">
                <a16:creationId xmlns:a16="http://schemas.microsoft.com/office/drawing/2014/main" xmlns="" id="{C9F71DD6-B349-2F7F-6D4B-118046B08F4D}"/>
              </a:ext>
            </a:extLst>
          </p:cNvPr>
          <p:cNvSpPr/>
          <p:nvPr/>
        </p:nvSpPr>
        <p:spPr>
          <a:xfrm>
            <a:off x="1873681" y="4721535"/>
            <a:ext cx="5278553" cy="318220"/>
          </a:xfrm>
          <a:prstGeom prst="rect">
            <a:avLst/>
          </a:prstGeom>
        </p:spPr>
        <p:style>
          <a:lnRef idx="1">
            <a:schemeClr val="accent5">
              <a:hueOff val="-5256644"/>
              <a:satOff val="-13548"/>
              <a:lumOff val="-915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2</a:t>
            </a:r>
            <a:r>
              <a:rPr lang="en-GB" sz="1364" dirty="0" smtClean="0"/>
              <a:t> </a:t>
            </a:r>
            <a:r>
              <a:rPr lang="el-GR" sz="1364" dirty="0" smtClean="0"/>
              <a:t>διαδρομές</a:t>
            </a:r>
            <a:endParaRPr lang="el-GR" sz="1364" dirty="0"/>
          </a:p>
        </p:txBody>
      </p:sp>
      <p:sp>
        <p:nvSpPr>
          <p:cNvPr id="43" name="Freeform: Shape 42">
            <a:extLst>
              <a:ext uri="{FF2B5EF4-FFF2-40B4-BE49-F238E27FC236}">
                <a16:creationId xmlns:a16="http://schemas.microsoft.com/office/drawing/2014/main" xmlns="" id="{EB2FDFE3-FC0A-46D1-6224-FDBEE7CFC269}"/>
              </a:ext>
            </a:extLst>
          </p:cNvPr>
          <p:cNvSpPr/>
          <p:nvPr/>
        </p:nvSpPr>
        <p:spPr>
          <a:xfrm>
            <a:off x="2051720" y="4587353"/>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5256644"/>
              <a:satOff val="-13548"/>
              <a:lumOff val="-9151"/>
              <a:alphaOff val="0"/>
            </a:schemeClr>
          </a:fillRef>
          <a:effectRef idx="1">
            <a:schemeClr val="accent5">
              <a:hueOff val="-5256644"/>
              <a:satOff val="-13548"/>
              <a:lumOff val="-9151"/>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400" dirty="0">
                <a:sym typeface="Wingdings" panose="05000000000000000000" pitchFamily="2" charset="2"/>
              </a:rPr>
              <a:t>Χρόνος Μετακίνησης με ΙΧ</a:t>
            </a:r>
            <a:endParaRPr lang="en-GB" sz="1400" dirty="0">
              <a:sym typeface="Wingdings" panose="05000000000000000000" pitchFamily="2" charset="2"/>
            </a:endParaRPr>
          </a:p>
        </p:txBody>
      </p:sp>
      <p:sp>
        <p:nvSpPr>
          <p:cNvPr id="44" name="Rectangle 43">
            <a:extLst>
              <a:ext uri="{FF2B5EF4-FFF2-40B4-BE49-F238E27FC236}">
                <a16:creationId xmlns:a16="http://schemas.microsoft.com/office/drawing/2014/main" xmlns="" id="{661DBE75-A166-645F-B6CC-941D26D6A9A0}"/>
              </a:ext>
            </a:extLst>
          </p:cNvPr>
          <p:cNvSpPr/>
          <p:nvPr/>
        </p:nvSpPr>
        <p:spPr>
          <a:xfrm>
            <a:off x="1873681" y="5133899"/>
            <a:ext cx="5278553" cy="318220"/>
          </a:xfrm>
          <a:prstGeom prst="rect">
            <a:avLst/>
          </a:prstGeom>
        </p:spPr>
        <p:style>
          <a:lnRef idx="1">
            <a:schemeClr val="accent5">
              <a:hueOff val="-6007594"/>
              <a:satOff val="-15484"/>
              <a:lumOff val="-1045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2</a:t>
            </a:r>
            <a:r>
              <a:rPr lang="en-GB" sz="1364" dirty="0" smtClean="0"/>
              <a:t> </a:t>
            </a:r>
            <a:r>
              <a:rPr lang="el-GR" sz="1364" dirty="0" smtClean="0"/>
              <a:t>διαδρομές </a:t>
            </a:r>
            <a:endParaRPr lang="el-GR" sz="1364" dirty="0"/>
          </a:p>
        </p:txBody>
      </p:sp>
      <p:sp>
        <p:nvSpPr>
          <p:cNvPr id="45" name="Freeform: Shape 44">
            <a:extLst>
              <a:ext uri="{FF2B5EF4-FFF2-40B4-BE49-F238E27FC236}">
                <a16:creationId xmlns:a16="http://schemas.microsoft.com/office/drawing/2014/main" xmlns="" id="{A1F38183-34A2-98F3-3975-CD1A0B214BCC}"/>
              </a:ext>
            </a:extLst>
          </p:cNvPr>
          <p:cNvSpPr/>
          <p:nvPr/>
        </p:nvSpPr>
        <p:spPr>
          <a:xfrm>
            <a:off x="2051720" y="4999717"/>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6007594"/>
              <a:satOff val="-15484"/>
              <a:lumOff val="-10458"/>
              <a:alphaOff val="0"/>
            </a:schemeClr>
          </a:fillRef>
          <a:effectRef idx="1">
            <a:schemeClr val="accent5">
              <a:hueOff val="-6007594"/>
              <a:satOff val="-15484"/>
              <a:lumOff val="-10458"/>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400" dirty="0">
                <a:sym typeface="Wingdings" panose="05000000000000000000" pitchFamily="2" charset="2"/>
              </a:rPr>
              <a:t>Έρευνες </a:t>
            </a:r>
            <a:r>
              <a:rPr lang="el-GR" sz="1400" dirty="0" smtClean="0">
                <a:sym typeface="Wingdings" panose="05000000000000000000" pitchFamily="2" charset="2"/>
              </a:rPr>
              <a:t>Στάθμευσης παρά την οδό</a:t>
            </a:r>
            <a:endParaRPr lang="en-GB" sz="1400" dirty="0">
              <a:sym typeface="Wingdings" panose="05000000000000000000" pitchFamily="2" charset="2"/>
            </a:endParaRPr>
          </a:p>
        </p:txBody>
      </p:sp>
      <p:sp>
        <p:nvSpPr>
          <p:cNvPr id="25" name="Τίτλος 1"/>
          <p:cNvSpPr>
            <a:spLocks noGrp="1"/>
          </p:cNvSpPr>
          <p:nvPr>
            <p:ph type="title"/>
          </p:nvPr>
        </p:nvSpPr>
        <p:spPr>
          <a:xfrm>
            <a:off x="1110444" y="476672"/>
            <a:ext cx="6923112" cy="736601"/>
          </a:xfrm>
        </p:spPr>
        <p:txBody>
          <a:bodyPr>
            <a:noAutofit/>
          </a:bodyPr>
          <a:lstStyle/>
          <a:p>
            <a:r>
              <a:rPr lang="el-GR" dirty="0"/>
              <a:t>Συλλογή Πρωτογενών </a:t>
            </a:r>
            <a:r>
              <a:rPr lang="el-GR" dirty="0" smtClean="0"/>
              <a:t>δεδομένων</a:t>
            </a:r>
            <a:br>
              <a:rPr lang="el-GR" dirty="0" smtClean="0"/>
            </a:br>
            <a:r>
              <a:rPr lang="el-GR" sz="2000" b="1" dirty="0">
                <a:solidFill>
                  <a:srgbClr val="009999"/>
                </a:solidFill>
                <a:latin typeface="+mn-lt"/>
                <a:ea typeface="+mn-ea"/>
                <a:cs typeface="+mn-cs"/>
              </a:rPr>
              <a:t>ΘΕΡΙΝΗΣ ΠΕΡΙΟΔΟΥ</a:t>
            </a:r>
          </a:p>
        </p:txBody>
      </p:sp>
      <p:sp>
        <p:nvSpPr>
          <p:cNvPr id="26" name="Rectangle 27">
            <a:extLst>
              <a:ext uri="{FF2B5EF4-FFF2-40B4-BE49-F238E27FC236}">
                <a16:creationId xmlns:a16="http://schemas.microsoft.com/office/drawing/2014/main" xmlns="" id="{DDC34579-AAA7-E556-5A1A-FFB16AAF0BDC}"/>
              </a:ext>
            </a:extLst>
          </p:cNvPr>
          <p:cNvSpPr/>
          <p:nvPr/>
        </p:nvSpPr>
        <p:spPr>
          <a:xfrm>
            <a:off x="1873681" y="1383525"/>
            <a:ext cx="5278553" cy="318220"/>
          </a:xfrm>
          <a:prstGeom prst="rect">
            <a:avLst/>
          </a:pr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a:t>
            </a:r>
            <a:endParaRPr lang="el-GR" sz="1364" dirty="0"/>
          </a:p>
        </p:txBody>
      </p:sp>
      <p:sp>
        <p:nvSpPr>
          <p:cNvPr id="27" name="Freeform: Shape 28">
            <a:extLst>
              <a:ext uri="{FF2B5EF4-FFF2-40B4-BE49-F238E27FC236}">
                <a16:creationId xmlns:a16="http://schemas.microsoft.com/office/drawing/2014/main" xmlns="" id="{6DFD36C7-0490-9F5C-9DEB-D06EADB6C59C}"/>
              </a:ext>
            </a:extLst>
          </p:cNvPr>
          <p:cNvSpPr/>
          <p:nvPr/>
        </p:nvSpPr>
        <p:spPr>
          <a:xfrm>
            <a:off x="2051720" y="1249343"/>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solidFill>
            <a:schemeClr val="accent5">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400" dirty="0"/>
              <a:t>Έρευνα </a:t>
            </a:r>
            <a:r>
              <a:rPr lang="el-GR" sz="1400" dirty="0" smtClean="0"/>
              <a:t>Π-Π σε </a:t>
            </a:r>
            <a:r>
              <a:rPr lang="el-GR" sz="1400" dirty="0"/>
              <a:t>Νοικοκυριά</a:t>
            </a:r>
          </a:p>
        </p:txBody>
      </p:sp>
      <p:sp>
        <p:nvSpPr>
          <p:cNvPr id="48" name="Rectangle 45">
            <a:extLst>
              <a:ext uri="{FF2B5EF4-FFF2-40B4-BE49-F238E27FC236}">
                <a16:creationId xmlns:a16="http://schemas.microsoft.com/office/drawing/2014/main" xmlns="" id="{F858E014-C4D8-51C1-19CE-11CAAD9C2FD9}"/>
              </a:ext>
            </a:extLst>
          </p:cNvPr>
          <p:cNvSpPr/>
          <p:nvPr/>
        </p:nvSpPr>
        <p:spPr>
          <a:xfrm>
            <a:off x="1891615" y="5958627"/>
            <a:ext cx="5278553" cy="318220"/>
          </a:xfrm>
          <a:prstGeom prst="rect">
            <a:avLst/>
          </a:prstGeom>
        </p:spPr>
        <p:style>
          <a:lnRef idx="1">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2 διαδρομές</a:t>
            </a:r>
            <a:endParaRPr lang="el-GR" sz="1364" dirty="0"/>
          </a:p>
        </p:txBody>
      </p:sp>
      <p:sp>
        <p:nvSpPr>
          <p:cNvPr id="49" name="Freeform: Shape 46">
            <a:extLst>
              <a:ext uri="{FF2B5EF4-FFF2-40B4-BE49-F238E27FC236}">
                <a16:creationId xmlns:a16="http://schemas.microsoft.com/office/drawing/2014/main" xmlns="" id="{8E882097-DC85-F963-D539-380A405974AF}"/>
              </a:ext>
            </a:extLst>
          </p:cNvPr>
          <p:cNvSpPr/>
          <p:nvPr/>
        </p:nvSpPr>
        <p:spPr>
          <a:xfrm>
            <a:off x="2069654" y="5824445"/>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gradFill>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6"/>
              </a:gs>
            </a:gsLst>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6758543"/>
              <a:satOff val="-17419"/>
              <a:lumOff val="-11765"/>
              <a:alphaOff val="0"/>
            </a:schemeClr>
          </a:fillRef>
          <a:effectRef idx="1">
            <a:schemeClr val="accent5">
              <a:hueOff val="-6758543"/>
              <a:satOff val="-17419"/>
              <a:lumOff val="-11765"/>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300" dirty="0" smtClean="0">
                <a:sym typeface="Wingdings" panose="05000000000000000000" pitchFamily="2" charset="2"/>
              </a:rPr>
              <a:t>Επιβατική Κίνηση &amp; Υπηρεσίες Λεωφορείων</a:t>
            </a:r>
            <a:endParaRPr lang="el-GR" sz="1300" dirty="0"/>
          </a:p>
        </p:txBody>
      </p:sp>
      <p:sp>
        <p:nvSpPr>
          <p:cNvPr id="50" name="Rectangle 43">
            <a:extLst>
              <a:ext uri="{FF2B5EF4-FFF2-40B4-BE49-F238E27FC236}">
                <a16:creationId xmlns:a16="http://schemas.microsoft.com/office/drawing/2014/main" xmlns="" id="{661DBE75-A166-645F-B6CC-941D26D6A9A0}"/>
              </a:ext>
            </a:extLst>
          </p:cNvPr>
          <p:cNvSpPr/>
          <p:nvPr/>
        </p:nvSpPr>
        <p:spPr>
          <a:xfrm>
            <a:off x="1891615" y="5546263"/>
            <a:ext cx="5278553" cy="318220"/>
          </a:xfrm>
          <a:prstGeom prst="rect">
            <a:avLst/>
          </a:prstGeom>
        </p:spPr>
        <p:style>
          <a:lnRef idx="1">
            <a:schemeClr val="accent5">
              <a:hueOff val="-6007594"/>
              <a:satOff val="-15484"/>
              <a:lumOff val="-1045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r"/>
            <a:r>
              <a:rPr lang="el-GR" sz="1364" dirty="0" smtClean="0"/>
              <a:t>4 σταθμοί </a:t>
            </a:r>
            <a:endParaRPr lang="el-GR" sz="1364" dirty="0"/>
          </a:p>
        </p:txBody>
      </p:sp>
      <p:sp>
        <p:nvSpPr>
          <p:cNvPr id="51" name="Freeform: Shape 44">
            <a:extLst>
              <a:ext uri="{FF2B5EF4-FFF2-40B4-BE49-F238E27FC236}">
                <a16:creationId xmlns:a16="http://schemas.microsoft.com/office/drawing/2014/main" xmlns="" id="{A1F38183-34A2-98F3-3975-CD1A0B214BCC}"/>
              </a:ext>
            </a:extLst>
          </p:cNvPr>
          <p:cNvSpPr/>
          <p:nvPr/>
        </p:nvSpPr>
        <p:spPr>
          <a:xfrm>
            <a:off x="2069654" y="5412081"/>
            <a:ext cx="3438012" cy="372772"/>
          </a:xfrm>
          <a:custGeom>
            <a:avLst/>
            <a:gdLst>
              <a:gd name="connsiteX0" fmla="*/ 0 w 2741791"/>
              <a:gd name="connsiteY0" fmla="*/ 49201 h 295200"/>
              <a:gd name="connsiteX1" fmla="*/ 49201 w 2741791"/>
              <a:gd name="connsiteY1" fmla="*/ 0 h 295200"/>
              <a:gd name="connsiteX2" fmla="*/ 2692590 w 2741791"/>
              <a:gd name="connsiteY2" fmla="*/ 0 h 295200"/>
              <a:gd name="connsiteX3" fmla="*/ 2741791 w 2741791"/>
              <a:gd name="connsiteY3" fmla="*/ 49201 h 295200"/>
              <a:gd name="connsiteX4" fmla="*/ 2741791 w 2741791"/>
              <a:gd name="connsiteY4" fmla="*/ 245999 h 295200"/>
              <a:gd name="connsiteX5" fmla="*/ 2692590 w 2741791"/>
              <a:gd name="connsiteY5" fmla="*/ 295200 h 295200"/>
              <a:gd name="connsiteX6" fmla="*/ 49201 w 2741791"/>
              <a:gd name="connsiteY6" fmla="*/ 295200 h 295200"/>
              <a:gd name="connsiteX7" fmla="*/ 0 w 2741791"/>
              <a:gd name="connsiteY7" fmla="*/ 245999 h 295200"/>
              <a:gd name="connsiteX8" fmla="*/ 0 w 2741791"/>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791" h="295200">
                <a:moveTo>
                  <a:pt x="0" y="49201"/>
                </a:moveTo>
                <a:cubicBezTo>
                  <a:pt x="0" y="22028"/>
                  <a:pt x="22028" y="0"/>
                  <a:pt x="49201" y="0"/>
                </a:cubicBezTo>
                <a:lnTo>
                  <a:pt x="2692590" y="0"/>
                </a:lnTo>
                <a:cubicBezTo>
                  <a:pt x="2719763" y="0"/>
                  <a:pt x="2741791" y="22028"/>
                  <a:pt x="2741791" y="49201"/>
                </a:cubicBezTo>
                <a:lnTo>
                  <a:pt x="2741791" y="245999"/>
                </a:lnTo>
                <a:cubicBezTo>
                  <a:pt x="2741791" y="273172"/>
                  <a:pt x="2719763" y="295200"/>
                  <a:pt x="2692590" y="295200"/>
                </a:cubicBezTo>
                <a:lnTo>
                  <a:pt x="49201" y="295200"/>
                </a:lnTo>
                <a:cubicBezTo>
                  <a:pt x="22028" y="295200"/>
                  <a:pt x="0" y="273172"/>
                  <a:pt x="0" y="245999"/>
                </a:cubicBezTo>
                <a:lnTo>
                  <a:pt x="0" y="4920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6007594"/>
              <a:satOff val="-15484"/>
              <a:lumOff val="-10458"/>
              <a:alphaOff val="0"/>
            </a:schemeClr>
          </a:fillRef>
          <a:effectRef idx="1">
            <a:schemeClr val="accent5">
              <a:hueOff val="-6007594"/>
              <a:satOff val="-15484"/>
              <a:lumOff val="-10458"/>
              <a:alphaOff val="0"/>
            </a:schemeClr>
          </a:effectRef>
          <a:fontRef idx="minor">
            <a:schemeClr val="dk1"/>
          </a:fontRef>
        </p:style>
        <p:txBody>
          <a:bodyPr spcFirstLastPara="0" vert="horz" wrap="square" lIns="107312" tIns="13100" rIns="107312" bIns="13100" numCol="1" spcCol="1270" anchor="ctr" anchorCtr="0">
            <a:noAutofit/>
          </a:bodyPr>
          <a:lstStyle/>
          <a:p>
            <a:pPr defTabSz="565733">
              <a:lnSpc>
                <a:spcPct val="90000"/>
              </a:lnSpc>
              <a:spcBef>
                <a:spcPct val="0"/>
              </a:spcBef>
              <a:spcAft>
                <a:spcPct val="35000"/>
              </a:spcAft>
            </a:pPr>
            <a:r>
              <a:rPr lang="el-GR" sz="1400" dirty="0">
                <a:sym typeface="Wingdings" panose="05000000000000000000" pitchFamily="2" charset="2"/>
              </a:rPr>
              <a:t>Έρευνες </a:t>
            </a:r>
            <a:r>
              <a:rPr lang="el-GR" sz="1400" dirty="0" smtClean="0">
                <a:sym typeface="Wingdings" panose="05000000000000000000" pitchFamily="2" charset="2"/>
              </a:rPr>
              <a:t>Στάθμευσης εκτός οδού</a:t>
            </a:r>
            <a:endParaRPr lang="en-GB" sz="1400" dirty="0">
              <a:sym typeface="Wingdings" panose="05000000000000000000" pitchFamily="2" charset="2"/>
            </a:endParaRPr>
          </a:p>
        </p:txBody>
      </p:sp>
    </p:spTree>
    <p:extLst>
      <p:ext uri="{BB962C8B-B14F-4D97-AF65-F5344CB8AC3E}">
        <p14:creationId xmlns:p14="http://schemas.microsoft.com/office/powerpoint/2010/main" val="37120772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Τίτλος 1"/>
          <p:cNvSpPr>
            <a:spLocks noGrp="1"/>
          </p:cNvSpPr>
          <p:nvPr>
            <p:ph type="title"/>
          </p:nvPr>
        </p:nvSpPr>
        <p:spPr>
          <a:xfrm>
            <a:off x="1110444" y="476672"/>
            <a:ext cx="6923112" cy="736601"/>
          </a:xfrm>
        </p:spPr>
        <p:txBody>
          <a:bodyPr>
            <a:noAutofit/>
          </a:bodyPr>
          <a:lstStyle/>
          <a:p>
            <a:r>
              <a:rPr lang="el-GR" dirty="0"/>
              <a:t>Συλλογή Πρωτογενών </a:t>
            </a:r>
            <a:r>
              <a:rPr lang="el-GR" dirty="0" smtClean="0"/>
              <a:t>δεδομένων</a:t>
            </a:r>
            <a:endParaRPr lang="el-GR" dirty="0"/>
          </a:p>
        </p:txBody>
      </p:sp>
      <p:pic>
        <p:nvPicPr>
          <p:cNvPr id="23" name="Picture 49"/>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448735"/>
          </a:xfrm>
          <a:prstGeom prst="rect">
            <a:avLst/>
          </a:prstGeom>
          <a:noFill/>
          <a:ln>
            <a:solidFill>
              <a:schemeClr val="tx1"/>
            </a:solidFill>
          </a:ln>
        </p:spPr>
      </p:pic>
    </p:spTree>
    <p:extLst>
      <p:ext uri="{BB962C8B-B14F-4D97-AF65-F5344CB8AC3E}">
        <p14:creationId xmlns:p14="http://schemas.microsoft.com/office/powerpoint/2010/main" val="2632040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p:cNvSpPr txBox="1">
            <a:spLocks/>
          </p:cNvSpPr>
          <p:nvPr/>
        </p:nvSpPr>
        <p:spPr>
          <a:xfrm>
            <a:off x="4640076" y="2852936"/>
            <a:ext cx="4104456" cy="720080"/>
          </a:xfrm>
          <a:prstGeom prst="rect">
            <a:avLst/>
          </a:prstGeom>
        </p:spPr>
        <p:txBody>
          <a:bodyPr/>
          <a:lstStyle>
            <a:lvl1pPr algn="ctr" defTabSz="914400" rtl="0" eaLnBrk="1" latinLnBrk="0" hangingPunct="1">
              <a:spcBef>
                <a:spcPct val="0"/>
              </a:spcBef>
              <a:buNone/>
              <a:defRPr sz="2400" kern="1200">
                <a:solidFill>
                  <a:schemeClr val="tx1"/>
                </a:solidFill>
                <a:latin typeface="+mj-lt"/>
                <a:ea typeface="+mj-ea"/>
                <a:cs typeface="+mj-cs"/>
              </a:defRPr>
            </a:lvl1pPr>
          </a:lstStyle>
          <a:p>
            <a:r>
              <a:rPr lang="el-GR" b="1" smtClean="0">
                <a:solidFill>
                  <a:schemeClr val="bg1"/>
                </a:solidFill>
              </a:rPr>
              <a:t>Ευχαριστούμε για την προσοχή σας</a:t>
            </a:r>
            <a:endParaRPr lang="el-GR" b="1" dirty="0">
              <a:solidFill>
                <a:schemeClr val="bg1"/>
              </a:solidFill>
            </a:endParaRPr>
          </a:p>
        </p:txBody>
      </p:sp>
    </p:spTree>
    <p:extLst>
      <p:ext uri="{BB962C8B-B14F-4D97-AF65-F5344CB8AC3E}">
        <p14:creationId xmlns:p14="http://schemas.microsoft.com/office/powerpoint/2010/main" val="956927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dirty="0" smtClean="0"/>
              <a:t>Δήμοι &amp; Κοινότητες εντός των ορίων της Περιοχής Μελέτης (ΠΜ)</a:t>
            </a:r>
            <a:endParaRPr lang="el-GR" sz="2400" dirty="0"/>
          </a:p>
        </p:txBody>
      </p:sp>
      <p:pic>
        <p:nvPicPr>
          <p:cNvPr id="6" name="Θέση περιεχομένου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0032" y="1178370"/>
            <a:ext cx="4002885" cy="5679630"/>
          </a:xfrm>
        </p:spPr>
      </p:pic>
      <p:sp>
        <p:nvSpPr>
          <p:cNvPr id="4" name="Θέση κειμένου 3"/>
          <p:cNvSpPr>
            <a:spLocks noGrp="1"/>
          </p:cNvSpPr>
          <p:nvPr>
            <p:ph type="body" sz="half" idx="2"/>
          </p:nvPr>
        </p:nvSpPr>
        <p:spPr>
          <a:xfrm>
            <a:off x="629842" y="2057399"/>
            <a:ext cx="2949178" cy="4683969"/>
          </a:xfrm>
          <a:ln w="38100">
            <a:noFill/>
          </a:ln>
        </p:spPr>
        <p:txBody>
          <a:bodyPr>
            <a:normAutofit fontScale="92500" lnSpcReduction="10000"/>
          </a:bodyPr>
          <a:lstStyle/>
          <a:p>
            <a:r>
              <a:rPr lang="el-GR" b="1" dirty="0" smtClean="0"/>
              <a:t>ΔΗΜΟΙ</a:t>
            </a:r>
          </a:p>
          <a:p>
            <a:pPr marL="342900" indent="-342900">
              <a:buFont typeface="+mj-lt"/>
              <a:buAutoNum type="arabicPeriod"/>
            </a:pPr>
            <a:r>
              <a:rPr lang="el-GR" sz="1300" dirty="0" err="1" smtClean="0"/>
              <a:t>Γεροσκήπου</a:t>
            </a:r>
            <a:endParaRPr lang="el-GR" sz="1300" dirty="0" smtClean="0"/>
          </a:p>
          <a:p>
            <a:pPr marL="342900" indent="-342900">
              <a:buFont typeface="+mj-lt"/>
              <a:buAutoNum type="arabicPeriod"/>
            </a:pPr>
            <a:r>
              <a:rPr lang="el-GR" sz="1300" dirty="0" smtClean="0"/>
              <a:t>Πάφου</a:t>
            </a:r>
          </a:p>
          <a:p>
            <a:pPr marL="342900" indent="-342900">
              <a:buFont typeface="+mj-lt"/>
              <a:buAutoNum type="arabicPeriod"/>
            </a:pPr>
            <a:r>
              <a:rPr lang="el-GR" sz="1300" dirty="0" err="1"/>
              <a:t>Πέγειας</a:t>
            </a:r>
            <a:endParaRPr lang="el-GR" sz="1300" dirty="0" smtClean="0"/>
          </a:p>
          <a:p>
            <a:r>
              <a:rPr lang="el-GR" b="1" dirty="0" smtClean="0"/>
              <a:t>ΚΟΙΝΟΤΗΤΕΣ</a:t>
            </a:r>
          </a:p>
          <a:p>
            <a:pPr marL="342900" indent="-342900">
              <a:buFont typeface="+mj-lt"/>
              <a:buAutoNum type="arabicPeriod"/>
            </a:pPr>
            <a:r>
              <a:rPr lang="el-GR" sz="1300" dirty="0" smtClean="0"/>
              <a:t>Αγίας Βαρβάρας </a:t>
            </a:r>
          </a:p>
          <a:p>
            <a:pPr marL="342900" indent="-342900">
              <a:buFont typeface="+mj-lt"/>
              <a:buAutoNum type="arabicPeriod"/>
            </a:pPr>
            <a:r>
              <a:rPr lang="el-GR" sz="1300" dirty="0" smtClean="0"/>
              <a:t>Αγίας </a:t>
            </a:r>
            <a:r>
              <a:rPr lang="el-GR" sz="1300" dirty="0" err="1" smtClean="0"/>
              <a:t>Μαρινούδας</a:t>
            </a:r>
            <a:endParaRPr lang="el-GR" sz="1300" dirty="0" smtClean="0"/>
          </a:p>
          <a:p>
            <a:pPr marL="342900" indent="-342900">
              <a:buFont typeface="+mj-lt"/>
              <a:buAutoNum type="arabicPeriod"/>
            </a:pPr>
            <a:r>
              <a:rPr lang="el-GR" sz="1300" dirty="0" err="1" smtClean="0"/>
              <a:t>Άρμου</a:t>
            </a:r>
            <a:endParaRPr lang="el-GR" sz="1300" dirty="0" smtClean="0"/>
          </a:p>
          <a:p>
            <a:pPr marL="342900" indent="-342900">
              <a:buFont typeface="+mj-lt"/>
              <a:buAutoNum type="arabicPeriod"/>
            </a:pPr>
            <a:r>
              <a:rPr lang="el-GR" sz="1300" dirty="0" err="1" smtClean="0"/>
              <a:t>Αχέλειας</a:t>
            </a:r>
            <a:endParaRPr lang="el-GR" sz="1300" dirty="0" smtClean="0"/>
          </a:p>
          <a:p>
            <a:pPr marL="342900" indent="-342900">
              <a:buFont typeface="+mj-lt"/>
              <a:buAutoNum type="arabicPeriod"/>
            </a:pPr>
            <a:r>
              <a:rPr lang="el-GR" sz="1300" dirty="0" err="1" smtClean="0"/>
              <a:t>Έμπας</a:t>
            </a:r>
            <a:endParaRPr lang="el-GR" sz="1300" dirty="0" smtClean="0"/>
          </a:p>
          <a:p>
            <a:pPr marL="342900" indent="-342900">
              <a:buFont typeface="+mj-lt"/>
              <a:buAutoNum type="arabicPeriod"/>
            </a:pPr>
            <a:r>
              <a:rPr lang="el-GR" sz="1300" dirty="0" err="1" smtClean="0"/>
              <a:t>Κισσόνεργας</a:t>
            </a:r>
            <a:endParaRPr lang="el-GR" sz="1300" dirty="0" smtClean="0"/>
          </a:p>
          <a:p>
            <a:pPr marL="342900" indent="-342900">
              <a:buFont typeface="+mj-lt"/>
              <a:buAutoNum type="arabicPeriod"/>
            </a:pPr>
            <a:r>
              <a:rPr lang="el-GR" sz="1300" dirty="0" err="1" smtClean="0"/>
              <a:t>Κονίων</a:t>
            </a:r>
            <a:endParaRPr lang="el-GR" sz="1300" dirty="0" smtClean="0"/>
          </a:p>
          <a:p>
            <a:pPr marL="342900" indent="-342900">
              <a:buFont typeface="+mj-lt"/>
              <a:buAutoNum type="arabicPeriod"/>
            </a:pPr>
            <a:r>
              <a:rPr lang="el-GR" sz="1300" dirty="0" err="1" smtClean="0"/>
              <a:t>Λέμπας</a:t>
            </a:r>
            <a:endParaRPr lang="el-GR" sz="1300" dirty="0" smtClean="0"/>
          </a:p>
          <a:p>
            <a:pPr marL="342900" indent="-342900">
              <a:buFont typeface="+mj-lt"/>
              <a:buAutoNum type="arabicPeriod"/>
            </a:pPr>
            <a:r>
              <a:rPr lang="el-GR" sz="1300" dirty="0"/>
              <a:t>Μέσα </a:t>
            </a:r>
            <a:r>
              <a:rPr lang="el-GR" sz="1300" dirty="0" smtClean="0"/>
              <a:t>Χωριού</a:t>
            </a:r>
          </a:p>
          <a:p>
            <a:pPr marL="342900" indent="-342900">
              <a:buFont typeface="+mj-lt"/>
              <a:buAutoNum type="arabicPeriod"/>
            </a:pPr>
            <a:r>
              <a:rPr lang="el-GR" sz="1300" dirty="0" err="1"/>
              <a:t>Μαραθούντας</a:t>
            </a:r>
            <a:r>
              <a:rPr lang="el-GR" sz="1300" dirty="0"/>
              <a:t> </a:t>
            </a:r>
            <a:endParaRPr lang="el-GR" sz="1300" dirty="0" smtClean="0"/>
          </a:p>
          <a:p>
            <a:pPr marL="342900" indent="-342900">
              <a:buFont typeface="+mj-lt"/>
              <a:buAutoNum type="arabicPeriod"/>
            </a:pPr>
            <a:r>
              <a:rPr lang="el-GR" sz="1300" dirty="0" err="1" smtClean="0"/>
              <a:t>Μεσόγης</a:t>
            </a:r>
            <a:endParaRPr lang="el-GR" sz="1300" dirty="0" smtClean="0"/>
          </a:p>
          <a:p>
            <a:pPr marL="342900" indent="-342900">
              <a:buFont typeface="+mj-lt"/>
              <a:buAutoNum type="arabicPeriod"/>
            </a:pPr>
            <a:r>
              <a:rPr lang="el-GR" sz="1300" dirty="0" smtClean="0"/>
              <a:t>Τάλας</a:t>
            </a:r>
          </a:p>
          <a:p>
            <a:pPr marL="342900" indent="-342900">
              <a:buFont typeface="+mj-lt"/>
              <a:buAutoNum type="arabicPeriod"/>
            </a:pPr>
            <a:r>
              <a:rPr lang="el-GR" sz="1300" dirty="0" err="1"/>
              <a:t>Τίμης</a:t>
            </a:r>
            <a:r>
              <a:rPr lang="el-GR" sz="1300" dirty="0"/>
              <a:t> </a:t>
            </a:r>
            <a:endParaRPr lang="el-GR" sz="1300" dirty="0" smtClean="0"/>
          </a:p>
          <a:p>
            <a:pPr marL="342900" indent="-342900">
              <a:buFont typeface="+mj-lt"/>
              <a:buAutoNum type="arabicPeriod"/>
            </a:pPr>
            <a:r>
              <a:rPr lang="el-GR" sz="1300" dirty="0" err="1" smtClean="0"/>
              <a:t>Τρεμιθούσας</a:t>
            </a:r>
            <a:endParaRPr lang="el-GR" sz="1300" dirty="0" smtClean="0"/>
          </a:p>
          <a:p>
            <a:pPr marL="342900" indent="-342900">
              <a:buFont typeface="+mj-lt"/>
              <a:buAutoNum type="arabicPeriod"/>
            </a:pPr>
            <a:r>
              <a:rPr lang="el-GR" sz="1300" dirty="0" err="1" smtClean="0"/>
              <a:t>Τσάδας</a:t>
            </a:r>
            <a:endParaRPr lang="el-GR" sz="1300" dirty="0" smtClean="0"/>
          </a:p>
          <a:p>
            <a:pPr marL="342900" indent="-342900">
              <a:buFont typeface="+mj-lt"/>
              <a:buAutoNum type="arabicPeriod"/>
            </a:pPr>
            <a:r>
              <a:rPr lang="el-GR" sz="1300" dirty="0" err="1"/>
              <a:t>Χλώρακα</a:t>
            </a:r>
            <a:endParaRPr lang="el-GR" sz="1300" dirty="0"/>
          </a:p>
        </p:txBody>
      </p:sp>
      <p:sp>
        <p:nvSpPr>
          <p:cNvPr id="7" name="TextBox 6"/>
          <p:cNvSpPr txBox="1"/>
          <p:nvPr/>
        </p:nvSpPr>
        <p:spPr>
          <a:xfrm>
            <a:off x="2627784" y="5445224"/>
            <a:ext cx="3552383" cy="338554"/>
          </a:xfrm>
          <a:prstGeom prst="rect">
            <a:avLst/>
          </a:prstGeom>
          <a:solidFill>
            <a:schemeClr val="accent5">
              <a:lumMod val="75000"/>
            </a:schemeClr>
          </a:solidFill>
        </p:spPr>
        <p:txBody>
          <a:bodyPr wrap="none" rtlCol="0">
            <a:spAutoFit/>
          </a:bodyPr>
          <a:lstStyle/>
          <a:p>
            <a:pPr algn="ctr"/>
            <a:r>
              <a:rPr lang="el-GR" sz="1600" b="1" dirty="0" smtClean="0">
                <a:solidFill>
                  <a:schemeClr val="bg1"/>
                </a:solidFill>
              </a:rPr>
              <a:t>Έκταση ΠΜ 196.000 </a:t>
            </a:r>
            <a:r>
              <a:rPr lang="el-GR" sz="1600" b="1" dirty="0" err="1" smtClean="0">
                <a:solidFill>
                  <a:schemeClr val="bg1"/>
                </a:solidFill>
              </a:rPr>
              <a:t>στρ</a:t>
            </a:r>
            <a:r>
              <a:rPr lang="el-GR" sz="1600" b="1" dirty="0" smtClean="0">
                <a:solidFill>
                  <a:schemeClr val="bg1"/>
                </a:solidFill>
              </a:rPr>
              <a:t>., περίπου</a:t>
            </a:r>
            <a:endParaRPr lang="el-GR" sz="1600" b="1" dirty="0">
              <a:solidFill>
                <a:schemeClr val="bg1"/>
              </a:solidFill>
            </a:endParaRPr>
          </a:p>
        </p:txBody>
      </p:sp>
    </p:spTree>
    <p:extLst>
      <p:ext uri="{BB962C8B-B14F-4D97-AF65-F5344CB8AC3E}">
        <p14:creationId xmlns:p14="http://schemas.microsoft.com/office/powerpoint/2010/main" val="2684924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έκταση της ΠΜ </a:t>
            </a:r>
            <a:br>
              <a:rPr lang="el-GR" dirty="0" smtClean="0"/>
            </a:br>
            <a:r>
              <a:rPr lang="el-GR" dirty="0" smtClean="0"/>
              <a:t>σε σχέση με την Θεσσαλονίκη</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1979712" y="1213273"/>
            <a:ext cx="5309544" cy="5167006"/>
          </a:xfrm>
          <a:prstGeom prst="rect">
            <a:avLst/>
          </a:prstGeom>
        </p:spPr>
      </p:pic>
    </p:spTree>
    <p:extLst>
      <p:ext uri="{BB962C8B-B14F-4D97-AF65-F5344CB8AC3E}">
        <p14:creationId xmlns:p14="http://schemas.microsoft.com/office/powerpoint/2010/main" val="3060866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sz="quarter" idx="10"/>
          </p:nvPr>
        </p:nvSpPr>
        <p:spPr>
          <a:xfrm>
            <a:off x="827089" y="1412875"/>
            <a:ext cx="5145508" cy="4896445"/>
          </a:xfrm>
        </p:spPr>
        <p:txBody>
          <a:bodyPr>
            <a:normAutofit fontScale="85000" lnSpcReduction="20000"/>
          </a:bodyPr>
          <a:lstStyle/>
          <a:p>
            <a:r>
              <a:rPr lang="el-GR" sz="2200" dirty="0" smtClean="0"/>
              <a:t>Στην </a:t>
            </a:r>
            <a:r>
              <a:rPr lang="el-GR" sz="2200" u="sng" dirty="0" smtClean="0"/>
              <a:t>Επαρχία Πάφου</a:t>
            </a:r>
            <a:r>
              <a:rPr lang="el-GR" sz="2200" dirty="0" smtClean="0"/>
              <a:t>, κατοικεί το </a:t>
            </a:r>
            <a:r>
              <a:rPr lang="el-GR" sz="2200" dirty="0"/>
              <a:t>10% του πληθυσμού </a:t>
            </a:r>
            <a:r>
              <a:rPr lang="el-GR" sz="2200" dirty="0" smtClean="0"/>
              <a:t>της Κύπρου</a:t>
            </a:r>
            <a:r>
              <a:rPr lang="en-US" sz="2200" dirty="0" smtClean="0"/>
              <a:t>, </a:t>
            </a:r>
            <a:r>
              <a:rPr lang="el-GR" sz="2200" dirty="0" smtClean="0"/>
              <a:t>88.276 </a:t>
            </a:r>
            <a:r>
              <a:rPr lang="el-GR" sz="2200" dirty="0" err="1"/>
              <a:t>κατ</a:t>
            </a:r>
            <a:r>
              <a:rPr lang="el-GR" sz="2200" dirty="0" smtClean="0"/>
              <a:t>. (στοιχεία απογραφής 2011)</a:t>
            </a:r>
          </a:p>
          <a:p>
            <a:r>
              <a:rPr lang="el-GR" sz="2200" dirty="0" smtClean="0"/>
              <a:t>Στην </a:t>
            </a:r>
            <a:r>
              <a:rPr lang="el-GR" sz="2200" u="sng" dirty="0" smtClean="0"/>
              <a:t>Επαρχία Πάφου</a:t>
            </a:r>
            <a:r>
              <a:rPr lang="el-GR" sz="2200" dirty="0" smtClean="0"/>
              <a:t>, η κατανομή πληθυσμού μεταξύ αστικών &amp; αγροτικών περιοχών είναι 70/30</a:t>
            </a:r>
          </a:p>
          <a:p>
            <a:r>
              <a:rPr lang="el-GR" sz="2200" dirty="0" smtClean="0"/>
              <a:t>Στην </a:t>
            </a:r>
            <a:r>
              <a:rPr lang="el-GR" sz="2200" u="sng" dirty="0" smtClean="0"/>
              <a:t>Περιοχή Μελέτης</a:t>
            </a:r>
            <a:r>
              <a:rPr lang="el-GR" sz="2200" dirty="0" smtClean="0"/>
              <a:t>, κατοικεί περίπου το 80% του πληθυσμού της Επαρχίας Πάφου</a:t>
            </a:r>
          </a:p>
          <a:p>
            <a:r>
              <a:rPr lang="el-GR" sz="2200" dirty="0"/>
              <a:t>Στην </a:t>
            </a:r>
            <a:r>
              <a:rPr lang="el-GR" sz="2200" u="sng" dirty="0"/>
              <a:t>Περιοχή Μελέτης</a:t>
            </a:r>
            <a:r>
              <a:rPr lang="el-GR" sz="2200" dirty="0" smtClean="0"/>
              <a:t>, ο Δήμος Πάφου συγκεντρώνει το 50% του πληθυσμού</a:t>
            </a:r>
            <a:endParaRPr lang="el-GR" sz="2200" dirty="0"/>
          </a:p>
          <a:p>
            <a:r>
              <a:rPr lang="el-GR" sz="2200" dirty="0"/>
              <a:t>Στην </a:t>
            </a:r>
            <a:r>
              <a:rPr lang="el-GR" sz="2200" u="sng" dirty="0"/>
              <a:t>Περιοχή Μελέτης</a:t>
            </a:r>
            <a:r>
              <a:rPr lang="el-GR" sz="2200" dirty="0"/>
              <a:t>, </a:t>
            </a:r>
            <a:r>
              <a:rPr lang="el-GR" sz="2200" dirty="0" smtClean="0"/>
              <a:t>οι Δήμοι &amp; Κοινότητες με τα υψηλότερα επίπεδα πληθυσμού (&gt;3.000 </a:t>
            </a:r>
            <a:r>
              <a:rPr lang="el-GR" sz="2200" dirty="0" err="1" smtClean="0"/>
              <a:t>κατ</a:t>
            </a:r>
            <a:r>
              <a:rPr lang="el-GR" sz="2200" dirty="0" smtClean="0"/>
              <a:t>.), εκτός του Δήμου Πάφου, είναι κατά φθίνουσα σειρά οι:  </a:t>
            </a:r>
          </a:p>
          <a:p>
            <a:pPr lvl="1"/>
            <a:r>
              <a:rPr lang="el-GR" sz="2000" dirty="0" smtClean="0"/>
              <a:t>Δήμος </a:t>
            </a:r>
            <a:r>
              <a:rPr lang="el-GR" sz="2000" dirty="0" err="1" smtClean="0"/>
              <a:t>Γεροσκήπου</a:t>
            </a:r>
            <a:endParaRPr lang="el-GR" sz="2000" dirty="0" smtClean="0"/>
          </a:p>
          <a:p>
            <a:pPr lvl="1"/>
            <a:r>
              <a:rPr lang="el-GR" sz="2000" dirty="0"/>
              <a:t>Κοινότητα </a:t>
            </a:r>
            <a:r>
              <a:rPr lang="el-GR" sz="2000" dirty="0" err="1" smtClean="0"/>
              <a:t>Χλώρακα</a:t>
            </a:r>
            <a:endParaRPr lang="el-GR" sz="2000" dirty="0" smtClean="0"/>
          </a:p>
          <a:p>
            <a:pPr lvl="1"/>
            <a:r>
              <a:rPr lang="el-GR" sz="2000" dirty="0"/>
              <a:t>Κοινότητα </a:t>
            </a:r>
            <a:r>
              <a:rPr lang="el-GR" sz="2000" dirty="0" err="1" smtClean="0"/>
              <a:t>Έμπας</a:t>
            </a:r>
            <a:endParaRPr lang="el-GR" sz="2000" dirty="0" smtClean="0"/>
          </a:p>
          <a:p>
            <a:pPr lvl="1"/>
            <a:r>
              <a:rPr lang="el-GR" sz="2000" dirty="0"/>
              <a:t>Δήμος </a:t>
            </a:r>
            <a:r>
              <a:rPr lang="el-GR" sz="2000" dirty="0" err="1" smtClean="0"/>
              <a:t>Πέγειας</a:t>
            </a:r>
            <a:endParaRPr lang="el-GR" sz="2000" dirty="0" smtClean="0"/>
          </a:p>
        </p:txBody>
      </p:sp>
      <p:sp>
        <p:nvSpPr>
          <p:cNvPr id="4" name="Τίτλος 3"/>
          <p:cNvSpPr>
            <a:spLocks noGrp="1"/>
          </p:cNvSpPr>
          <p:nvPr>
            <p:ph type="title"/>
          </p:nvPr>
        </p:nvSpPr>
        <p:spPr/>
        <p:txBody>
          <a:bodyPr/>
          <a:lstStyle/>
          <a:p>
            <a:r>
              <a:rPr lang="el-GR" dirty="0"/>
              <a:t>Χαρακτηριστικά &amp; </a:t>
            </a:r>
            <a:r>
              <a:rPr lang="el-GR" dirty="0" smtClean="0"/>
              <a:t>ιδιαιτερότητες της ΠΜ </a:t>
            </a:r>
            <a:r>
              <a:rPr lang="el-GR" dirty="0"/>
              <a:t>(1)</a:t>
            </a: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2596" y="1844824"/>
            <a:ext cx="2771936" cy="3933056"/>
          </a:xfrm>
          <a:prstGeom prst="rect">
            <a:avLst/>
          </a:prstGeom>
        </p:spPr>
      </p:pic>
    </p:spTree>
    <p:extLst>
      <p:ext uri="{BB962C8B-B14F-4D97-AF65-F5344CB8AC3E}">
        <p14:creationId xmlns:p14="http://schemas.microsoft.com/office/powerpoint/2010/main" val="536023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sz="quarter" idx="10"/>
          </p:nvPr>
        </p:nvSpPr>
        <p:spPr/>
        <p:txBody>
          <a:bodyPr>
            <a:normAutofit fontScale="92500" lnSpcReduction="20000"/>
          </a:bodyPr>
          <a:lstStyle/>
          <a:p>
            <a:r>
              <a:rPr lang="el-GR" dirty="0"/>
              <a:t>Η ΠΜ διαμορφώνει λειτουργικά </a:t>
            </a:r>
            <a:r>
              <a:rPr lang="el-GR" dirty="0" smtClean="0"/>
              <a:t>&amp; </a:t>
            </a:r>
            <a:r>
              <a:rPr lang="el-GR" dirty="0"/>
              <a:t>διοικητικά μια </a:t>
            </a:r>
            <a:r>
              <a:rPr lang="el-GR" u="sng" dirty="0"/>
              <a:t>πολυκεντρική δομή με αλληλένδετες </a:t>
            </a:r>
            <a:r>
              <a:rPr lang="el-GR" u="sng" dirty="0" smtClean="0"/>
              <a:t>λειτουργίες</a:t>
            </a:r>
            <a:r>
              <a:rPr lang="el-GR" dirty="0" smtClean="0"/>
              <a:t>, καθώς περιλαμβάνει </a:t>
            </a:r>
            <a:r>
              <a:rPr lang="el-GR" dirty="0"/>
              <a:t>όλες τις ζώνες σχεδιασμού </a:t>
            </a:r>
            <a:r>
              <a:rPr lang="el-GR" dirty="0" smtClean="0"/>
              <a:t>με </a:t>
            </a:r>
            <a:r>
              <a:rPr lang="el-GR" dirty="0"/>
              <a:t>αστικές δραστηριότητες (οικιστικές, εμπορικές, γραφεία, τουριστικές </a:t>
            </a:r>
            <a:r>
              <a:rPr lang="el-GR" dirty="0" smtClean="0"/>
              <a:t>&amp; </a:t>
            </a:r>
            <a:r>
              <a:rPr lang="el-GR" dirty="0"/>
              <a:t>βιομηχανικές</a:t>
            </a:r>
            <a:r>
              <a:rPr lang="el-GR" dirty="0" smtClean="0"/>
              <a:t>)</a:t>
            </a:r>
          </a:p>
          <a:p>
            <a:r>
              <a:rPr lang="el-GR" dirty="0"/>
              <a:t>Η Πάφος βιώνει </a:t>
            </a:r>
            <a:r>
              <a:rPr lang="el-GR" u="sng" dirty="0"/>
              <a:t>έντονες τάσεις αστικής διασποράς </a:t>
            </a:r>
            <a:r>
              <a:rPr lang="el-GR" u="sng" dirty="0" smtClean="0"/>
              <a:t>&amp; </a:t>
            </a:r>
            <a:r>
              <a:rPr lang="el-GR" u="sng" dirty="0"/>
              <a:t>εξάπλωσης</a:t>
            </a:r>
            <a:r>
              <a:rPr lang="el-GR" dirty="0"/>
              <a:t>, όπως όλες οι πόλεις της Κύπρου, κυρίως στην </a:t>
            </a:r>
            <a:r>
              <a:rPr lang="el-GR" dirty="0" smtClean="0"/>
              <a:t>περιφέρεια</a:t>
            </a:r>
          </a:p>
          <a:p>
            <a:r>
              <a:rPr lang="el-GR" dirty="0"/>
              <a:t>Η </a:t>
            </a:r>
            <a:r>
              <a:rPr lang="el-GR" u="sng" dirty="0"/>
              <a:t>δομή της πόλης </a:t>
            </a:r>
            <a:r>
              <a:rPr lang="el-GR" u="sng" dirty="0" smtClean="0"/>
              <a:t>της Πάφου</a:t>
            </a:r>
            <a:r>
              <a:rPr lang="el-GR" dirty="0" smtClean="0"/>
              <a:t> έχει </a:t>
            </a:r>
            <a:r>
              <a:rPr lang="el-GR" dirty="0"/>
              <a:t>επηρεαστεί από διάφορους </a:t>
            </a:r>
            <a:r>
              <a:rPr lang="el-GR" dirty="0" smtClean="0"/>
              <a:t>παράγοντες:</a:t>
            </a:r>
          </a:p>
          <a:p>
            <a:pPr lvl="1"/>
            <a:r>
              <a:rPr lang="el-GR" dirty="0" smtClean="0"/>
              <a:t>Το ακτινωτό </a:t>
            </a:r>
            <a:r>
              <a:rPr lang="el-GR" dirty="0"/>
              <a:t>αστικό οδικό δίκτυο που συγκλίνει προς την Κεντρική Επιχειρηματική </a:t>
            </a:r>
            <a:r>
              <a:rPr lang="el-GR" dirty="0" smtClean="0"/>
              <a:t>Περιοχή</a:t>
            </a:r>
          </a:p>
          <a:p>
            <a:pPr lvl="1"/>
            <a:r>
              <a:rPr lang="el-GR" dirty="0" smtClean="0"/>
              <a:t>Η ανάπτυξη &amp; </a:t>
            </a:r>
            <a:r>
              <a:rPr lang="el-GR" dirty="0"/>
              <a:t>επέκταση της πόλης χωρίς ουσιαστικές σχεδιαστικές </a:t>
            </a:r>
            <a:r>
              <a:rPr lang="el-GR" dirty="0" smtClean="0"/>
              <a:t>αρχές</a:t>
            </a:r>
          </a:p>
          <a:p>
            <a:pPr lvl="1"/>
            <a:r>
              <a:rPr lang="el-GR" dirty="0" smtClean="0"/>
              <a:t>Η τουριστική </a:t>
            </a:r>
            <a:r>
              <a:rPr lang="el-GR" dirty="0"/>
              <a:t>ανάπτυξη κατά μήκος της </a:t>
            </a:r>
            <a:r>
              <a:rPr lang="el-GR" dirty="0" smtClean="0"/>
              <a:t>ακτογραμμής</a:t>
            </a:r>
          </a:p>
          <a:p>
            <a:pPr lvl="1"/>
            <a:r>
              <a:rPr lang="el-GR" dirty="0" smtClean="0"/>
              <a:t>Η ύπαρξη &amp; </a:t>
            </a:r>
            <a:r>
              <a:rPr lang="el-GR" dirty="0"/>
              <a:t>θέση του Διεθνούς Αερολιμένα Πάφου, του λιμανιού </a:t>
            </a:r>
            <a:r>
              <a:rPr lang="el-GR" dirty="0" smtClean="0"/>
              <a:t>&amp; </a:t>
            </a:r>
            <a:r>
              <a:rPr lang="el-GR" dirty="0"/>
              <a:t>του Αρχαιολογικού Πάρκου Πάφου</a:t>
            </a:r>
          </a:p>
        </p:txBody>
      </p:sp>
      <p:sp>
        <p:nvSpPr>
          <p:cNvPr id="4" name="Τίτλος 3"/>
          <p:cNvSpPr>
            <a:spLocks noGrp="1"/>
          </p:cNvSpPr>
          <p:nvPr>
            <p:ph type="title"/>
          </p:nvPr>
        </p:nvSpPr>
        <p:spPr/>
        <p:txBody>
          <a:bodyPr/>
          <a:lstStyle/>
          <a:p>
            <a:r>
              <a:rPr lang="el-GR" dirty="0"/>
              <a:t>Χαρακτηριστικά &amp; ιδιαιτερότητες της ΠΜ </a:t>
            </a:r>
            <a:r>
              <a:rPr lang="el-GR" dirty="0" smtClean="0"/>
              <a:t>(2)</a:t>
            </a:r>
            <a:endParaRPr lang="el-GR" dirty="0"/>
          </a:p>
        </p:txBody>
      </p:sp>
    </p:spTree>
    <p:extLst>
      <p:ext uri="{BB962C8B-B14F-4D97-AF65-F5344CB8AC3E}">
        <p14:creationId xmlns:p14="http://schemas.microsoft.com/office/powerpoint/2010/main" val="1029706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sz="quarter" idx="10"/>
          </p:nvPr>
        </p:nvSpPr>
        <p:spPr/>
        <p:txBody>
          <a:bodyPr>
            <a:normAutofit lnSpcReduction="10000"/>
          </a:bodyPr>
          <a:lstStyle/>
          <a:p>
            <a:r>
              <a:rPr lang="el-GR" sz="1900" dirty="0" smtClean="0"/>
              <a:t>Η Πάφος διαθέτει </a:t>
            </a:r>
            <a:r>
              <a:rPr lang="el-GR" sz="1900" u="sng" dirty="0" smtClean="0"/>
              <a:t>πλεονεκτική θέση, πλούσια ιστορία &amp; </a:t>
            </a:r>
            <a:r>
              <a:rPr lang="el-GR" sz="1900" u="sng" dirty="0"/>
              <a:t>πλούσια </a:t>
            </a:r>
            <a:r>
              <a:rPr lang="el-GR" sz="1900" u="sng" dirty="0" smtClean="0"/>
              <a:t>στοιχεία πολιτισμού </a:t>
            </a:r>
          </a:p>
          <a:p>
            <a:r>
              <a:rPr lang="el-GR" sz="1900" dirty="0"/>
              <a:t>Η </a:t>
            </a:r>
            <a:r>
              <a:rPr lang="el-GR" sz="1900" u="sng" dirty="0" smtClean="0"/>
              <a:t>οικονομία </a:t>
            </a:r>
            <a:r>
              <a:rPr lang="el-GR" sz="1900" u="sng" dirty="0"/>
              <a:t>της Πάφου</a:t>
            </a:r>
            <a:r>
              <a:rPr lang="el-GR" sz="1900" dirty="0"/>
              <a:t> εξαρτάται σε μεγάλο βαθμό από τον </a:t>
            </a:r>
            <a:r>
              <a:rPr lang="el-GR" sz="1900" dirty="0" smtClean="0"/>
              <a:t>τουρισμό</a:t>
            </a:r>
          </a:p>
          <a:p>
            <a:r>
              <a:rPr lang="el-GR" sz="1900" dirty="0" smtClean="0"/>
              <a:t>Παρατηρείται </a:t>
            </a:r>
            <a:r>
              <a:rPr lang="el-GR" sz="1900" u="sng" dirty="0"/>
              <a:t>έντονη εποχική διακύμανση στη ζήτηση </a:t>
            </a:r>
            <a:r>
              <a:rPr lang="el-GR" sz="1900" u="sng" dirty="0" smtClean="0"/>
              <a:t>κινητικότητας</a:t>
            </a:r>
            <a:r>
              <a:rPr lang="el-GR" sz="1900" dirty="0" smtClean="0"/>
              <a:t>, καθώς εξυπηρετεί </a:t>
            </a:r>
            <a:r>
              <a:rPr lang="el-GR" sz="1900" dirty="0"/>
              <a:t>περίπου το 36% του συνολικού αριθμού των αφίξεων τουριστών στην Κύπρο κάθε </a:t>
            </a:r>
            <a:r>
              <a:rPr lang="el-GR" sz="1900" dirty="0" smtClean="0"/>
              <a:t>χρόνο</a:t>
            </a:r>
          </a:p>
          <a:p>
            <a:r>
              <a:rPr lang="el-GR" sz="1900" dirty="0"/>
              <a:t>Το </a:t>
            </a:r>
            <a:r>
              <a:rPr lang="el-GR" sz="1900" u="sng" dirty="0"/>
              <a:t>μερίδιο </a:t>
            </a:r>
            <a:r>
              <a:rPr lang="el-GR" sz="1900" u="sng" dirty="0" smtClean="0"/>
              <a:t>μετακινήσεων </a:t>
            </a:r>
            <a:r>
              <a:rPr lang="el-GR" sz="1900" u="sng" dirty="0"/>
              <a:t>με </a:t>
            </a:r>
            <a:r>
              <a:rPr lang="el-GR" sz="1900" u="sng" dirty="0" smtClean="0"/>
              <a:t>χρήση ήπιων μέσων μεταφοράς</a:t>
            </a:r>
            <a:r>
              <a:rPr lang="el-GR" sz="1900" dirty="0" smtClean="0"/>
              <a:t> βρίσκεται </a:t>
            </a:r>
            <a:r>
              <a:rPr lang="el-GR" sz="1900" dirty="0"/>
              <a:t>σε πολύ χαμηλά επίπεδα:</a:t>
            </a:r>
          </a:p>
          <a:p>
            <a:pPr lvl="1"/>
            <a:r>
              <a:rPr lang="el-GR" sz="1700" dirty="0"/>
              <a:t>Δημόσιες </a:t>
            </a:r>
            <a:r>
              <a:rPr lang="el-GR" sz="1700" dirty="0" smtClean="0"/>
              <a:t>Συγκοινωνίες</a:t>
            </a:r>
            <a:r>
              <a:rPr lang="el-GR" sz="1700" dirty="0"/>
              <a:t>, περίπου 5% (συμπεριλαμβανομένου του μεριδίου για τα σχολικά λεωφορεία)</a:t>
            </a:r>
          </a:p>
          <a:p>
            <a:pPr lvl="1"/>
            <a:r>
              <a:rPr lang="el-GR" sz="1700" dirty="0"/>
              <a:t>Ποδήλατο, λιγότερο από 2%</a:t>
            </a:r>
          </a:p>
          <a:p>
            <a:pPr lvl="1"/>
            <a:r>
              <a:rPr lang="el-GR" sz="1700" dirty="0"/>
              <a:t>Περπάτημα, </a:t>
            </a:r>
            <a:r>
              <a:rPr lang="el-GR" sz="1700" dirty="0" smtClean="0"/>
              <a:t>περίπου 6</a:t>
            </a:r>
            <a:r>
              <a:rPr lang="el-GR" sz="1700" dirty="0"/>
              <a:t>% </a:t>
            </a:r>
          </a:p>
          <a:p>
            <a:endParaRPr lang="el-GR" sz="2700" dirty="0" smtClean="0"/>
          </a:p>
          <a:p>
            <a:endParaRPr lang="el-GR" dirty="0"/>
          </a:p>
          <a:p>
            <a:endParaRPr lang="el-GR" dirty="0"/>
          </a:p>
        </p:txBody>
      </p:sp>
      <p:sp>
        <p:nvSpPr>
          <p:cNvPr id="4" name="Τίτλος 3"/>
          <p:cNvSpPr>
            <a:spLocks noGrp="1"/>
          </p:cNvSpPr>
          <p:nvPr>
            <p:ph type="title"/>
          </p:nvPr>
        </p:nvSpPr>
        <p:spPr/>
        <p:txBody>
          <a:bodyPr/>
          <a:lstStyle/>
          <a:p>
            <a:r>
              <a:rPr lang="el-GR" dirty="0"/>
              <a:t>Χαρακτηριστικά &amp; ιδιαιτερότητες της ΠΜ </a:t>
            </a:r>
            <a:r>
              <a:rPr lang="el-GR" dirty="0" smtClean="0"/>
              <a:t>(3)</a:t>
            </a:r>
            <a:endParaRPr lang="el-GR" dirty="0"/>
          </a:p>
        </p:txBody>
      </p:sp>
    </p:spTree>
    <p:extLst>
      <p:ext uri="{BB962C8B-B14F-4D97-AF65-F5344CB8AC3E}">
        <p14:creationId xmlns:p14="http://schemas.microsoft.com/office/powerpoint/2010/main" val="1478043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sz="quarter" idx="10"/>
          </p:nvPr>
        </p:nvSpPr>
        <p:spPr>
          <a:xfrm>
            <a:off x="827088" y="1340768"/>
            <a:ext cx="6769248" cy="5256584"/>
          </a:xfrm>
        </p:spPr>
        <p:txBody>
          <a:bodyPr>
            <a:normAutofit fontScale="92500" lnSpcReduction="20000"/>
          </a:bodyPr>
          <a:lstStyle/>
          <a:p>
            <a:r>
              <a:rPr lang="el-GR" sz="2100" dirty="0" smtClean="0"/>
              <a:t>Η </a:t>
            </a:r>
            <a:r>
              <a:rPr lang="el-GR" sz="2100" u="sng" dirty="0" smtClean="0"/>
              <a:t>χρήση ιδιωτικών αυτοκινήτων</a:t>
            </a:r>
            <a:r>
              <a:rPr lang="el-GR" sz="2100" dirty="0" smtClean="0"/>
              <a:t> ξεπερνά το 85% των ταξιδιών προκαλώντας σειρά προβλημάτων:</a:t>
            </a:r>
          </a:p>
          <a:p>
            <a:pPr lvl="1"/>
            <a:r>
              <a:rPr lang="el-GR" dirty="0" smtClean="0"/>
              <a:t>Κυκλοφοριακή συμφόρηση τις ώρες αιχμής</a:t>
            </a:r>
          </a:p>
          <a:p>
            <a:pPr lvl="1"/>
            <a:r>
              <a:rPr lang="el-GR" dirty="0" smtClean="0"/>
              <a:t>Μεγάλη ζήτηση για στάθμευση που δεν μπορεί να ικανοποιηθεί - παράνομη στάθμευση</a:t>
            </a:r>
          </a:p>
          <a:p>
            <a:pPr lvl="1"/>
            <a:r>
              <a:rPr lang="el-GR" dirty="0" smtClean="0"/>
              <a:t>Διαμπερής κυκλοφορία στις κατοικημένες περιοχές</a:t>
            </a:r>
          </a:p>
          <a:p>
            <a:r>
              <a:rPr lang="el-GR" sz="2100" dirty="0" smtClean="0"/>
              <a:t>Τα </a:t>
            </a:r>
            <a:r>
              <a:rPr lang="el-GR" sz="2100" u="sng" dirty="0" smtClean="0"/>
              <a:t>κύρια αίτια </a:t>
            </a:r>
            <a:r>
              <a:rPr lang="el-GR" sz="2100" dirty="0" smtClean="0"/>
              <a:t>στη διαμόρφωση της συγκεκριμένης «εικόνας», είναι:</a:t>
            </a:r>
          </a:p>
          <a:p>
            <a:pPr lvl="1"/>
            <a:r>
              <a:rPr lang="el-GR" dirty="0" smtClean="0"/>
              <a:t>έντονη εποχική διακύμανση στη ζήτηση κινητικότητας, λόγω της μεγάλης τουριστικής κίνησης</a:t>
            </a:r>
          </a:p>
          <a:p>
            <a:pPr lvl="1"/>
            <a:r>
              <a:rPr lang="el-GR" dirty="0" smtClean="0"/>
              <a:t>ανεπαρκής ή/ και αναποτελεσματική υποδομή για εναλλακτικά του ΙΧ μέσα μετακίνησης (ΔΣ, ποδήλατο, περπάτημα)</a:t>
            </a:r>
          </a:p>
          <a:p>
            <a:pPr lvl="1"/>
            <a:r>
              <a:rPr lang="el-GR" dirty="0" smtClean="0"/>
              <a:t>σε πολλές των περιπτώσεων, ακατάλληλες πολιτικές μεταφορών/ χρήσης γης</a:t>
            </a:r>
          </a:p>
          <a:p>
            <a:pPr lvl="1"/>
            <a:r>
              <a:rPr lang="el-GR" dirty="0" smtClean="0"/>
              <a:t>έλλειψη σχεδίου διαχείρισης της κυκλοφορίας (συμπεριλαμβανομένου ενός αποτελεσματικού σχεδίου εμπορευματικών μεταφορών)</a:t>
            </a:r>
          </a:p>
          <a:p>
            <a:pPr lvl="1"/>
            <a:r>
              <a:rPr lang="el-GR" dirty="0" smtClean="0"/>
              <a:t>υψηλά επίπεδα διαμπερούς κυκλοφορίας οχημάτων στο κέντρο της πόλης</a:t>
            </a:r>
          </a:p>
          <a:p>
            <a:pPr lvl="1"/>
            <a:r>
              <a:rPr lang="el-GR" dirty="0"/>
              <a:t>ανεπαρκής οργάνωση, διαχείριση </a:t>
            </a:r>
            <a:r>
              <a:rPr lang="el-GR" dirty="0" smtClean="0"/>
              <a:t>&amp; </a:t>
            </a:r>
            <a:r>
              <a:rPr lang="el-GR" dirty="0"/>
              <a:t>επιβολή της στάθμευσης</a:t>
            </a:r>
          </a:p>
          <a:p>
            <a:pPr lvl="1"/>
            <a:endParaRPr lang="el-GR" sz="1700" dirty="0" smtClean="0"/>
          </a:p>
          <a:p>
            <a:pPr lvl="1"/>
            <a:endParaRPr lang="el-GR" sz="1700" dirty="0" smtClean="0"/>
          </a:p>
          <a:p>
            <a:pPr lvl="1"/>
            <a:endParaRPr lang="el-GR" sz="1700" dirty="0" smtClean="0"/>
          </a:p>
          <a:p>
            <a:pPr lvl="1"/>
            <a:endParaRPr lang="el-GR" sz="1700" dirty="0" smtClean="0"/>
          </a:p>
          <a:p>
            <a:pPr lvl="1"/>
            <a:endParaRPr lang="el-GR" dirty="0"/>
          </a:p>
        </p:txBody>
      </p:sp>
      <p:sp>
        <p:nvSpPr>
          <p:cNvPr id="4" name="Τίτλος 3"/>
          <p:cNvSpPr>
            <a:spLocks noGrp="1"/>
          </p:cNvSpPr>
          <p:nvPr>
            <p:ph type="title"/>
          </p:nvPr>
        </p:nvSpPr>
        <p:spPr/>
        <p:txBody>
          <a:bodyPr/>
          <a:lstStyle/>
          <a:p>
            <a:r>
              <a:rPr lang="el-GR" dirty="0"/>
              <a:t>Χαρακτηριστικά &amp; ιδιαιτερότητες της ΠΜ </a:t>
            </a:r>
            <a:r>
              <a:rPr lang="el-GR" dirty="0" smtClean="0"/>
              <a:t>(4)</a:t>
            </a:r>
            <a:endParaRPr lang="el-GR" dirty="0"/>
          </a:p>
        </p:txBody>
      </p:sp>
    </p:spTree>
    <p:extLst>
      <p:ext uri="{BB962C8B-B14F-4D97-AF65-F5344CB8AC3E}">
        <p14:creationId xmlns:p14="http://schemas.microsoft.com/office/powerpoint/2010/main" val="3310964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1868</TotalTime>
  <Words>2013</Words>
  <Application>Microsoft Office PowerPoint</Application>
  <PresentationFormat>On-screen Show (4:3)</PresentationFormat>
  <Paragraphs>325</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Wingdings</vt:lpstr>
      <vt:lpstr>Θέμα του Office</vt:lpstr>
      <vt:lpstr>PowerPoint Presentation</vt:lpstr>
      <vt:lpstr>Βιώσιμη κινητικότητα…</vt:lpstr>
      <vt:lpstr>Η Περιοχή Μελέτης</vt:lpstr>
      <vt:lpstr>Δήμοι &amp; Κοινότητες εντός των ορίων της Περιοχής Μελέτης (ΠΜ)</vt:lpstr>
      <vt:lpstr>Η έκταση της ΠΜ  σε σχέση με την Θεσσαλονίκη</vt:lpstr>
      <vt:lpstr>Χαρακτηριστικά &amp; ιδιαιτερότητες της ΠΜ (1)</vt:lpstr>
      <vt:lpstr>Χαρακτηριστικά &amp; ιδιαιτερότητες της ΠΜ (2)</vt:lpstr>
      <vt:lpstr>Χαρακτηριστικά &amp; ιδιαιτερότητες της ΠΜ (3)</vt:lpstr>
      <vt:lpstr>Χαρακτηριστικά &amp; ιδιαιτερότητες της ΠΜ (4)</vt:lpstr>
      <vt:lpstr>Χαρακτηριστικά &amp; ιδιαιτερότητες της ΠΜ (5)</vt:lpstr>
      <vt:lpstr>Η πολιτική της πόλης για το μέλλον</vt:lpstr>
      <vt:lpstr>ΤΟΠΙΚΟ ΣΧΕΔΙΟ ΠΑΦΟΥ</vt:lpstr>
      <vt:lpstr>ΤΟΠΙΚΟ ΣΧΕΔΙΟ ΠΑΦΟΥ</vt:lpstr>
      <vt:lpstr>ΤΟΠΙΚΟ ΣΧΕΔΙΟ ΠΑΦΟΥ</vt:lpstr>
      <vt:lpstr>ΤΟΠΙΚΟ ΣΧΕΔΙΟ ΠΑΦΟΥ</vt:lpstr>
      <vt:lpstr>ΤΟΠΙΚΟ ΣΧΕΔΙΟ ΠΑΦΟΥ</vt:lpstr>
      <vt:lpstr>ΤΟΠΙΚΟ ΣΧΕΔΙΟ ΠΑΦΟΥ</vt:lpstr>
      <vt:lpstr>Οι κύριες δράσεις σχεδιασμού προς ικανοποίηση της πολιτικής</vt:lpstr>
      <vt:lpstr>ΟΧΑ ΔΗΜΩΝ ΠΑΦΟΥ &amp; ΓΕΡΟΣΚΗΠΟΥ</vt:lpstr>
      <vt:lpstr>ΟΧΑ ΔΗΜΩΝ ΠΑΦΟΥ &amp; ΓΕΡΟΣΚΗΠΟΥ</vt:lpstr>
      <vt:lpstr>ΟΧΑ ΔΗΜΩΝ ΠΑΦΟΥ &amp; ΓΕΡΟΣΚΗΠΟΥ</vt:lpstr>
      <vt:lpstr>Πως η ΕΕ καθοδηγεί την ανάπτυξη &amp; υλοποίηση των ΣΒΑΚ (SUMP 2.0)</vt:lpstr>
      <vt:lpstr>ΟΔΗΓΙΕΣ ELTIS ΓΙΑ ΤΗΝ ΑΝΑΠΤΥΞΗ ΚΑΙ ΥΛΟΠΟΙΗΣΗ ΕΝΟΣ ΣΒΑΚ</vt:lpstr>
      <vt:lpstr>ΟΔΗΓΙΕΣ ELTIS ΓΙΑ ΤΗΝ ΑΝΑΠΤΥΞΗ ΚΑΙ ΥΛΟΠΟΙΗΣΗ ΕΝΟΣ ΣΒΑΚ</vt:lpstr>
      <vt:lpstr>Τι είναι το ΕΡΓΟ ΜΑΣ;</vt:lpstr>
      <vt:lpstr>Τι είναι το ΕΡΓΟ ΜΑΣ;</vt:lpstr>
      <vt:lpstr>Νέα προσέγγιση στον  σχεδιασμό, γιατί...</vt:lpstr>
      <vt:lpstr>Πλεονεκτήματα προσέγγισης– προκλήσεις &amp; προοπτικές</vt:lpstr>
      <vt:lpstr>Διαδικασία ανάπτυξης &amp; υλοποίησης Οργάνωση σε Φάσεις</vt:lpstr>
      <vt:lpstr>PowerPoint Presentation</vt:lpstr>
      <vt:lpstr>PowerPoint Presentation</vt:lpstr>
      <vt:lpstr>Έχουν ήδη ολοκληρωθεί ή  βρίσκονται σε εξέλιξη</vt:lpstr>
      <vt:lpstr>Συλλογή Πρωτογενών δεδομένων ΤΥΠΙΚΗΣ ΠΕΡΙΟΔΟΥ</vt:lpstr>
      <vt:lpstr>Συλλογή Πρωτογενών δεδομένων ΘΕΡΙΝΗΣ ΠΕΡΙΟΔΟΥ</vt:lpstr>
      <vt:lpstr>Συλλογή Πρωτογενών δεδομένων</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Elena Flouri</dc:creator>
  <cp:lastModifiedBy>Microsoft account</cp:lastModifiedBy>
  <cp:revision>188</cp:revision>
  <dcterms:created xsi:type="dcterms:W3CDTF">2021-12-13T08:20:16Z</dcterms:created>
  <dcterms:modified xsi:type="dcterms:W3CDTF">2023-05-09T12:48:29Z</dcterms:modified>
</cp:coreProperties>
</file>